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67"/>
    <p:restoredTop sz="94628"/>
  </p:normalViewPr>
  <p:slideViewPr>
    <p:cSldViewPr snapToGrid="0">
      <p:cViewPr varScale="1">
        <p:scale>
          <a:sx n="98" d="100"/>
          <a:sy n="98" d="100"/>
        </p:scale>
        <p:origin x="90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4/13/26</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4/13/26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4/13/26</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4/13/26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4/13/26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4/13/26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4/13/26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4/13/26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4/13/26</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4/13/26</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zachwerner/7730952314" TargetMode="Externa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Kansas_Jayhawks_football" TargetMode="External"/><Relationship Id="rId7" Type="http://schemas.openxmlformats.org/officeDocument/2006/relationships/hyperlink" Target="https://freepngimg.com/png/53705-graduation-cap-hq-image-free-png" TargetMode="Externa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en.wikipedia.org/wiki/2018%E2%80%9319_Grand_Canyon_Antelopes_men's_basketball_team"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2E60-3D15-77F6-AA82-D65049E22ABD}"/>
              </a:ext>
            </a:extLst>
          </p:cNvPr>
          <p:cNvSpPr>
            <a:spLocks noGrp="1"/>
          </p:cNvSpPr>
          <p:nvPr>
            <p:ph type="ctrTitle"/>
          </p:nvPr>
        </p:nvSpPr>
        <p:spPr>
          <a:xfrm>
            <a:off x="1250043" y="1282084"/>
            <a:ext cx="9486178" cy="3061796"/>
          </a:xfrm>
        </p:spPr>
        <p:txBody>
          <a:bodyPr/>
          <a:lstStyle/>
          <a:p>
            <a:r>
              <a:rPr lang="en-US" sz="4400" cap="none" dirty="0">
                <a:latin typeface="Zapfino" panose="03030300040707070C03" pitchFamily="66" charset="77"/>
              </a:rPr>
              <a:t>Who Am I? - </a:t>
            </a:r>
            <a:br>
              <a:rPr lang="en-US" sz="4400" cap="none" dirty="0">
                <a:latin typeface="Zapfino" panose="03030300040707070C03" pitchFamily="66" charset="77"/>
              </a:rPr>
            </a:br>
            <a:r>
              <a:rPr lang="en-US" sz="2000" dirty="0">
                <a:latin typeface="Zapfino" panose="03030300040707070C03" pitchFamily="66" charset="77"/>
              </a:rPr>
              <a:t> </a:t>
            </a:r>
            <a:r>
              <a:rPr lang="en-US" sz="2800" i="1" cap="none" dirty="0">
                <a:latin typeface="Zapfino" panose="03030300040707070C03" pitchFamily="66" charset="77"/>
              </a:rPr>
              <a:t>Exploring My Social Identity</a:t>
            </a:r>
            <a:endParaRPr lang="en-US" sz="2800" i="1" dirty="0">
              <a:latin typeface="Zapfino" panose="03030300040707070C03" pitchFamily="66" charset="77"/>
            </a:endParaRPr>
          </a:p>
        </p:txBody>
      </p:sp>
      <p:sp>
        <p:nvSpPr>
          <p:cNvPr id="3" name="Subtitle 2">
            <a:extLst>
              <a:ext uri="{FF2B5EF4-FFF2-40B4-BE49-F238E27FC236}">
                <a16:creationId xmlns:a16="http://schemas.microsoft.com/office/drawing/2014/main" id="{F6BB9F69-1539-81A3-BAEC-013A39220DAF}"/>
              </a:ext>
            </a:extLst>
          </p:cNvPr>
          <p:cNvSpPr>
            <a:spLocks noGrp="1"/>
          </p:cNvSpPr>
          <p:nvPr>
            <p:ph type="subTitle" idx="1"/>
          </p:nvPr>
        </p:nvSpPr>
        <p:spPr>
          <a:xfrm>
            <a:off x="4165806" y="4489679"/>
            <a:ext cx="6831673" cy="1086237"/>
          </a:xfrm>
        </p:spPr>
        <p:txBody>
          <a:bodyPr>
            <a:normAutofit fontScale="62500" lnSpcReduction="20000"/>
          </a:bodyPr>
          <a:lstStyle/>
          <a:p>
            <a:pPr algn="r"/>
            <a:br>
              <a:rPr lang="en-US" dirty="0"/>
            </a:br>
            <a:r>
              <a:rPr lang="en-US" b="1" dirty="0"/>
              <a:t>Erica Grindinger</a:t>
            </a:r>
            <a:br>
              <a:rPr lang="en-US" dirty="0"/>
            </a:br>
            <a:r>
              <a:rPr lang="en-US" b="1" dirty="0"/>
              <a:t>SPD: 874</a:t>
            </a:r>
          </a:p>
          <a:p>
            <a:pPr algn="r"/>
            <a:r>
              <a:rPr lang="en-US" b="1" dirty="0"/>
              <a:t>Dr. Deborah Griswold</a:t>
            </a:r>
          </a:p>
          <a:p>
            <a:pPr algn="r"/>
            <a:r>
              <a:rPr lang="en-US" b="1" dirty="0"/>
              <a:t>June 7, 2025</a:t>
            </a:r>
            <a:endParaRPr lang="en-US" dirty="0"/>
          </a:p>
        </p:txBody>
      </p:sp>
    </p:spTree>
    <p:extLst>
      <p:ext uri="{BB962C8B-B14F-4D97-AF65-F5344CB8AC3E}">
        <p14:creationId xmlns:p14="http://schemas.microsoft.com/office/powerpoint/2010/main" val="3089591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DC6333-0094-69D6-4ECE-6D9EA9828DDF}"/>
              </a:ext>
            </a:extLst>
          </p:cNvPr>
          <p:cNvSpPr>
            <a:spLocks noGrp="1"/>
          </p:cNvSpPr>
          <p:nvPr>
            <p:ph type="title"/>
          </p:nvPr>
        </p:nvSpPr>
        <p:spPr>
          <a:xfrm>
            <a:off x="8636888" y="2000227"/>
            <a:ext cx="3053039" cy="1060817"/>
          </a:xfrm>
        </p:spPr>
        <p:txBody>
          <a:bodyPr anchor="b">
            <a:normAutofit fontScale="90000"/>
          </a:bodyPr>
          <a:lstStyle/>
          <a:p>
            <a:pPr algn="ctr"/>
            <a:r>
              <a:rPr lang="en-US" sz="2800" u="sng" dirty="0">
                <a:latin typeface="Zapfino" panose="03030300040707070C03" pitchFamily="66" charset="77"/>
              </a:rPr>
              <a:t>Introduction to Identity </a:t>
            </a:r>
          </a:p>
        </p:txBody>
      </p:sp>
      <p:pic>
        <p:nvPicPr>
          <p:cNvPr id="12" name="Picture 11" descr="A circular chart with different colored circles&#10;&#10;AI-generated content may be incorrect.">
            <a:extLst>
              <a:ext uri="{FF2B5EF4-FFF2-40B4-BE49-F238E27FC236}">
                <a16:creationId xmlns:a16="http://schemas.microsoft.com/office/drawing/2014/main" id="{5214B34C-EB43-E4FF-140E-40EB3B2DBC7D}"/>
              </a:ext>
            </a:extLst>
          </p:cNvPr>
          <p:cNvPicPr>
            <a:picLocks noChangeAspect="1"/>
          </p:cNvPicPr>
          <p:nvPr/>
        </p:nvPicPr>
        <p:blipFill>
          <a:blip r:embed="rId2"/>
          <a:srcRect l="7243" t="6500" r="9396" b="5500"/>
          <a:stretch>
            <a:fillRect/>
          </a:stretch>
        </p:blipFill>
        <p:spPr>
          <a:xfrm>
            <a:off x="1117529" y="640080"/>
            <a:ext cx="5933872" cy="5577840"/>
          </a:xfrm>
          <a:prstGeom prst="rect">
            <a:avLst/>
          </a:prstGeom>
        </p:spPr>
      </p:pic>
      <p:sp>
        <p:nvSpPr>
          <p:cNvPr id="3" name="Content Placeholder 2">
            <a:extLst>
              <a:ext uri="{FF2B5EF4-FFF2-40B4-BE49-F238E27FC236}">
                <a16:creationId xmlns:a16="http://schemas.microsoft.com/office/drawing/2014/main" id="{62A18664-BAE9-36B1-884B-5BC5541172CC}"/>
              </a:ext>
            </a:extLst>
          </p:cNvPr>
          <p:cNvSpPr>
            <a:spLocks noGrp="1"/>
          </p:cNvSpPr>
          <p:nvPr>
            <p:ph idx="1"/>
          </p:nvPr>
        </p:nvSpPr>
        <p:spPr>
          <a:xfrm>
            <a:off x="8520833" y="3152495"/>
            <a:ext cx="3285148" cy="4332514"/>
          </a:xfrm>
        </p:spPr>
        <p:txBody>
          <a:bodyPr>
            <a:normAutofit/>
          </a:bodyPr>
          <a:lstStyle/>
          <a:p>
            <a:r>
              <a:rPr lang="en-US" dirty="0"/>
              <a:t>Understanding who we are helps us collaborate effectively and helps us teach with empathy. Our identities are made up of many factors — some visible, some hidden — both shape how we see the world and interact with others.</a:t>
            </a:r>
          </a:p>
        </p:txBody>
      </p:sp>
      <p:sp>
        <p:nvSpPr>
          <p:cNvPr id="19"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527691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0F002-8ED5-110E-F816-9ABC328F77C4}"/>
              </a:ext>
            </a:extLst>
          </p:cNvPr>
          <p:cNvSpPr>
            <a:spLocks noGrp="1"/>
          </p:cNvSpPr>
          <p:nvPr>
            <p:ph type="title"/>
          </p:nvPr>
        </p:nvSpPr>
        <p:spPr>
          <a:xfrm>
            <a:off x="1295400" y="131536"/>
            <a:ext cx="9601200" cy="1485900"/>
          </a:xfrm>
        </p:spPr>
        <p:txBody>
          <a:bodyPr>
            <a:normAutofit fontScale="90000"/>
          </a:bodyPr>
          <a:lstStyle/>
          <a:p>
            <a:pPr algn="ctr"/>
            <a:r>
              <a:rPr lang="en-US" u="sng" dirty="0">
                <a:latin typeface="Zapfino" panose="03030300040707070C03" pitchFamily="66" charset="77"/>
              </a:rPr>
              <a:t>Identity Breakdown</a:t>
            </a:r>
          </a:p>
        </p:txBody>
      </p:sp>
      <p:pic>
        <p:nvPicPr>
          <p:cNvPr id="4" name="Content Placeholder 3" descr="A circular chart with different colored circles&#10;&#10;AI-generated content may be incorrect.">
            <a:extLst>
              <a:ext uri="{FF2B5EF4-FFF2-40B4-BE49-F238E27FC236}">
                <a16:creationId xmlns:a16="http://schemas.microsoft.com/office/drawing/2014/main" id="{663EF882-9E32-DDCA-B498-DE1E04188E65}"/>
              </a:ext>
            </a:extLst>
          </p:cNvPr>
          <p:cNvPicPr>
            <a:picLocks noGrp="1" noChangeAspect="1"/>
          </p:cNvPicPr>
          <p:nvPr>
            <p:ph idx="1"/>
          </p:nvPr>
        </p:nvPicPr>
        <p:blipFill>
          <a:blip r:embed="rId2"/>
          <a:srcRect l="7243" t="6500" r="9396" b="5500"/>
          <a:stretch>
            <a:fillRect/>
          </a:stretch>
        </p:blipFill>
        <p:spPr>
          <a:xfrm>
            <a:off x="1096459" y="1297016"/>
            <a:ext cx="4442581" cy="4413938"/>
          </a:xfrm>
          <a:prstGeom prst="rect">
            <a:avLst/>
          </a:prstGeom>
        </p:spPr>
      </p:pic>
      <p:pic>
        <p:nvPicPr>
          <p:cNvPr id="6" name="Graphic 5" descr="Arrow: Straight with solid fill">
            <a:extLst>
              <a:ext uri="{FF2B5EF4-FFF2-40B4-BE49-F238E27FC236}">
                <a16:creationId xmlns:a16="http://schemas.microsoft.com/office/drawing/2014/main" id="{3E3D232D-5B97-C3B6-031E-021A82D19F0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598909">
            <a:off x="5928248" y="2823878"/>
            <a:ext cx="1243450" cy="1243450"/>
          </a:xfrm>
          <a:prstGeom prst="rect">
            <a:avLst/>
          </a:prstGeom>
        </p:spPr>
      </p:pic>
      <p:pic>
        <p:nvPicPr>
          <p:cNvPr id="8" name="Graphic 7" descr="Back with solid fill">
            <a:extLst>
              <a:ext uri="{FF2B5EF4-FFF2-40B4-BE49-F238E27FC236}">
                <a16:creationId xmlns:a16="http://schemas.microsoft.com/office/drawing/2014/main" id="{A872F099-E9EA-6B7E-B40E-AF53B78FE76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566436">
            <a:off x="5901686" y="1377863"/>
            <a:ext cx="1296572" cy="1296572"/>
          </a:xfrm>
          <a:prstGeom prst="rect">
            <a:avLst/>
          </a:prstGeom>
        </p:spPr>
      </p:pic>
      <p:pic>
        <p:nvPicPr>
          <p:cNvPr id="10" name="Graphic 9" descr="Back with solid fill">
            <a:extLst>
              <a:ext uri="{FF2B5EF4-FFF2-40B4-BE49-F238E27FC236}">
                <a16:creationId xmlns:a16="http://schemas.microsoft.com/office/drawing/2014/main" id="{4CCF9B6C-86DD-A1D3-C745-81D79C0F22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912747">
            <a:off x="5804679" y="4233672"/>
            <a:ext cx="1329618" cy="1329618"/>
          </a:xfrm>
          <a:prstGeom prst="rect">
            <a:avLst/>
          </a:prstGeom>
        </p:spPr>
      </p:pic>
      <p:pic>
        <p:nvPicPr>
          <p:cNvPr id="12" name="Picture 11" descr="A person smiling at the camera&#10;&#10;AI-generated content may be incorrect.">
            <a:extLst>
              <a:ext uri="{FF2B5EF4-FFF2-40B4-BE49-F238E27FC236}">
                <a16:creationId xmlns:a16="http://schemas.microsoft.com/office/drawing/2014/main" id="{B6F93A3A-66EE-6CD2-E6A7-6F3020DA10CB}"/>
              </a:ext>
            </a:extLst>
          </p:cNvPr>
          <p:cNvPicPr>
            <a:picLocks noChangeAspect="1"/>
          </p:cNvPicPr>
          <p:nvPr/>
        </p:nvPicPr>
        <p:blipFill>
          <a:blip r:embed="rId6"/>
          <a:stretch>
            <a:fillRect/>
          </a:stretch>
        </p:blipFill>
        <p:spPr>
          <a:xfrm>
            <a:off x="8326466" y="1297016"/>
            <a:ext cx="3126253" cy="4413938"/>
          </a:xfrm>
          <a:prstGeom prst="rect">
            <a:avLst/>
          </a:prstGeom>
        </p:spPr>
      </p:pic>
      <p:sp>
        <p:nvSpPr>
          <p:cNvPr id="13" name="TextBox 12">
            <a:extLst>
              <a:ext uri="{FF2B5EF4-FFF2-40B4-BE49-F238E27FC236}">
                <a16:creationId xmlns:a16="http://schemas.microsoft.com/office/drawing/2014/main" id="{4EB4B288-FFFC-EEF0-6BD3-C0834E697B6C}"/>
              </a:ext>
            </a:extLst>
          </p:cNvPr>
          <p:cNvSpPr txBox="1"/>
          <p:nvPr/>
        </p:nvSpPr>
        <p:spPr>
          <a:xfrm>
            <a:off x="1586086" y="5903527"/>
            <a:ext cx="9927771" cy="923330"/>
          </a:xfrm>
          <a:prstGeom prst="rect">
            <a:avLst/>
          </a:prstGeom>
          <a:noFill/>
        </p:spPr>
        <p:txBody>
          <a:bodyPr wrap="square" rtlCol="0">
            <a:spAutoFit/>
          </a:bodyPr>
          <a:lstStyle/>
          <a:p>
            <a:r>
              <a:rPr lang="en-US" dirty="0"/>
              <a:t>Each factor in these rings influence my perspective and how I approach teaching and collaboration. Some factors are within my control, and some are out of my control, but it shapes me just the same. </a:t>
            </a:r>
          </a:p>
          <a:p>
            <a:endParaRPr lang="en-US" dirty="0"/>
          </a:p>
        </p:txBody>
      </p:sp>
    </p:spTree>
    <p:extLst>
      <p:ext uri="{BB962C8B-B14F-4D97-AF65-F5344CB8AC3E}">
        <p14:creationId xmlns:p14="http://schemas.microsoft.com/office/powerpoint/2010/main" val="53057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350F-C18C-B76D-784D-EC3C57EBABF3}"/>
              </a:ext>
            </a:extLst>
          </p:cNvPr>
          <p:cNvSpPr>
            <a:spLocks noGrp="1"/>
          </p:cNvSpPr>
          <p:nvPr>
            <p:ph type="title"/>
          </p:nvPr>
        </p:nvSpPr>
        <p:spPr>
          <a:xfrm>
            <a:off x="1498600" y="109444"/>
            <a:ext cx="9601200" cy="723900"/>
          </a:xfrm>
        </p:spPr>
        <p:txBody>
          <a:bodyPr>
            <a:noAutofit/>
          </a:bodyPr>
          <a:lstStyle/>
          <a:p>
            <a:pPr algn="ctr"/>
            <a:r>
              <a:rPr lang="en-US" sz="3200" b="1" u="sng" dirty="0">
                <a:latin typeface="Zapfino" panose="03030300040707070C03" pitchFamily="66" charset="77"/>
              </a:rPr>
              <a:t>Geographic Location</a:t>
            </a:r>
            <a:br>
              <a:rPr lang="en-US" sz="3200" b="1" dirty="0">
                <a:latin typeface="Zapfino" panose="03030300040707070C03" pitchFamily="66" charset="77"/>
              </a:rPr>
            </a:br>
            <a:br>
              <a:rPr lang="en-US" sz="3200" b="1" dirty="0">
                <a:latin typeface="Zapfino" panose="03030300040707070C03" pitchFamily="66" charset="77"/>
              </a:rPr>
            </a:br>
            <a:endParaRPr lang="en-US" sz="3200" dirty="0">
              <a:latin typeface="Zapfino" panose="03030300040707070C03" pitchFamily="66" charset="77"/>
            </a:endParaRPr>
          </a:p>
        </p:txBody>
      </p:sp>
      <p:pic>
        <p:nvPicPr>
          <p:cNvPr id="5" name="Picture 4" descr="A city with a large building and a large city skyline&#10;&#10;AI-generated content may be incorrect.">
            <a:extLst>
              <a:ext uri="{FF2B5EF4-FFF2-40B4-BE49-F238E27FC236}">
                <a16:creationId xmlns:a16="http://schemas.microsoft.com/office/drawing/2014/main" id="{41977B0E-C8CC-55EC-189E-56983179843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75792" y="1471025"/>
            <a:ext cx="6646816" cy="3323408"/>
          </a:xfrm>
          <a:prstGeom prst="rect">
            <a:avLst/>
          </a:prstGeom>
        </p:spPr>
      </p:pic>
      <p:sp>
        <p:nvSpPr>
          <p:cNvPr id="7" name="TextBox 6">
            <a:extLst>
              <a:ext uri="{FF2B5EF4-FFF2-40B4-BE49-F238E27FC236}">
                <a16:creationId xmlns:a16="http://schemas.microsoft.com/office/drawing/2014/main" id="{797FEE71-386E-60AB-A443-EF186E641E16}"/>
              </a:ext>
            </a:extLst>
          </p:cNvPr>
          <p:cNvSpPr txBox="1"/>
          <p:nvPr/>
        </p:nvSpPr>
        <p:spPr>
          <a:xfrm>
            <a:off x="1886857" y="5548227"/>
            <a:ext cx="9666515" cy="1200329"/>
          </a:xfrm>
          <a:prstGeom prst="rect">
            <a:avLst/>
          </a:prstGeom>
          <a:noFill/>
        </p:spPr>
        <p:txBody>
          <a:bodyPr wrap="square" rtlCol="0">
            <a:spAutoFit/>
          </a:bodyPr>
          <a:lstStyle/>
          <a:p>
            <a:r>
              <a:rPr lang="en-US" dirty="0"/>
              <a:t>Whether it is through sports, BBQ, or tragedy, this city has taught me the importance of community support and belonging, which I emphasize in my teaching by fostering a classroom environment where every student feels connected and valued. This is the city where I decided I wanted </a:t>
            </a:r>
            <a:r>
              <a:rPr lang="en-US"/>
              <a:t>to become </a:t>
            </a:r>
            <a:r>
              <a:rPr lang="en-US" dirty="0"/>
              <a:t>an educator. </a:t>
            </a:r>
          </a:p>
        </p:txBody>
      </p:sp>
      <p:sp>
        <p:nvSpPr>
          <p:cNvPr id="8" name="TextBox 7">
            <a:extLst>
              <a:ext uri="{FF2B5EF4-FFF2-40B4-BE49-F238E27FC236}">
                <a16:creationId xmlns:a16="http://schemas.microsoft.com/office/drawing/2014/main" id="{9BA8ECC7-6FC9-4432-3286-9F36832AF546}"/>
              </a:ext>
            </a:extLst>
          </p:cNvPr>
          <p:cNvSpPr txBox="1"/>
          <p:nvPr/>
        </p:nvSpPr>
        <p:spPr>
          <a:xfrm>
            <a:off x="2823029" y="4545742"/>
            <a:ext cx="6545942" cy="1305101"/>
          </a:xfrm>
          <a:prstGeom prst="rect">
            <a:avLst/>
          </a:prstGeom>
          <a:noFill/>
        </p:spPr>
        <p:txBody>
          <a:bodyPr wrap="square" rtlCol="0">
            <a:spAutoFit/>
          </a:bodyPr>
          <a:lstStyle/>
          <a:p>
            <a:pPr algn="ctr"/>
            <a:r>
              <a:rPr lang="en-US" sz="2800" dirty="0">
                <a:latin typeface="Zapfino" panose="03030300040707070C03" pitchFamily="66" charset="77"/>
              </a:rPr>
              <a:t>Kansas City</a:t>
            </a:r>
          </a:p>
        </p:txBody>
      </p:sp>
    </p:spTree>
    <p:extLst>
      <p:ext uri="{BB962C8B-B14F-4D97-AF65-F5344CB8AC3E}">
        <p14:creationId xmlns:p14="http://schemas.microsoft.com/office/powerpoint/2010/main" val="3878530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3E51A-2D80-CB04-D95A-14BC666AB098}"/>
              </a:ext>
            </a:extLst>
          </p:cNvPr>
          <p:cNvSpPr>
            <a:spLocks noGrp="1"/>
          </p:cNvSpPr>
          <p:nvPr>
            <p:ph type="title"/>
          </p:nvPr>
        </p:nvSpPr>
        <p:spPr>
          <a:xfrm>
            <a:off x="4057101" y="2075954"/>
            <a:ext cx="9697586" cy="1048459"/>
          </a:xfrm>
        </p:spPr>
        <p:txBody>
          <a:bodyPr anchor="ctr">
            <a:noAutofit/>
          </a:bodyPr>
          <a:lstStyle/>
          <a:p>
            <a:r>
              <a:rPr lang="en-US" sz="4800" u="sng" dirty="0">
                <a:latin typeface="Zapfino" panose="03030300040707070C03" pitchFamily="66" charset="77"/>
              </a:rPr>
              <a:t>Education</a:t>
            </a:r>
          </a:p>
        </p:txBody>
      </p:sp>
      <p:pic>
        <p:nvPicPr>
          <p:cNvPr id="8" name="Picture 7" descr="A cartoon of a bird&#10;&#10;AI-generated content may be incorrect.">
            <a:extLst>
              <a:ext uri="{FF2B5EF4-FFF2-40B4-BE49-F238E27FC236}">
                <a16:creationId xmlns:a16="http://schemas.microsoft.com/office/drawing/2014/main" id="{D22CFBC2-5F65-D133-57DC-73D370A9A00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53501">
            <a:off x="8988192" y="668283"/>
            <a:ext cx="2626489" cy="2331009"/>
          </a:xfrm>
          <a:prstGeom prst="rect">
            <a:avLst/>
          </a:prstGeom>
        </p:spPr>
      </p:pic>
      <p:sp>
        <p:nvSpPr>
          <p:cNvPr id="19" name="Freeform: Shape 18">
            <a:extLst>
              <a:ext uri="{FF2B5EF4-FFF2-40B4-BE49-F238E27FC236}">
                <a16:creationId xmlns:a16="http://schemas.microsoft.com/office/drawing/2014/main" id="{00106F80-B138-4C27-AEAE-350D5506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611062" y="710273"/>
            <a:ext cx="2308583" cy="2084882"/>
          </a:xfrm>
          <a:custGeom>
            <a:avLst/>
            <a:gdLst>
              <a:gd name="connsiteX0" fmla="*/ 462 w 2308583"/>
              <a:gd name="connsiteY0" fmla="*/ 2084882 h 2084882"/>
              <a:gd name="connsiteX1" fmla="*/ 2308583 w 2308583"/>
              <a:gd name="connsiteY1" fmla="*/ 2084882 h 2084882"/>
              <a:gd name="connsiteX2" fmla="*/ 2308583 w 2308583"/>
              <a:gd name="connsiteY2" fmla="*/ 0 h 2084882"/>
              <a:gd name="connsiteX3" fmla="*/ 2022607 w 2308583"/>
              <a:gd name="connsiteY3" fmla="*/ 0 h 2084882"/>
              <a:gd name="connsiteX4" fmla="*/ 2022607 w 2308583"/>
              <a:gd name="connsiteY4" fmla="*/ 1813955 h 2084882"/>
              <a:gd name="connsiteX5" fmla="*/ 0 w 2308583"/>
              <a:gd name="connsiteY5" fmla="*/ 1813023 h 2084882"/>
              <a:gd name="connsiteX6" fmla="*/ 462 w 2308583"/>
              <a:gd name="connsiteY6" fmla="*/ 2084882 h 208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2084882">
                <a:moveTo>
                  <a:pt x="462" y="2084882"/>
                </a:moveTo>
                <a:lnTo>
                  <a:pt x="2308583" y="2084882"/>
                </a:lnTo>
                <a:lnTo>
                  <a:pt x="2308583" y="0"/>
                </a:lnTo>
                <a:lnTo>
                  <a:pt x="2022607" y="0"/>
                </a:lnTo>
                <a:lnTo>
                  <a:pt x="2022607" y="1813955"/>
                </a:lnTo>
                <a:lnTo>
                  <a:pt x="0" y="1813023"/>
                </a:lnTo>
                <a:cubicBezTo>
                  <a:pt x="923" y="1906853"/>
                  <a:pt x="-462" y="1991052"/>
                  <a:pt x="462" y="2084882"/>
                </a:cubicBezTo>
                <a:close/>
              </a:path>
            </a:pathLst>
          </a:custGeom>
          <a:solidFill>
            <a:schemeClr val="tx1">
              <a:lumMod val="75000"/>
              <a:lumOff val="25000"/>
            </a:schemeClr>
          </a:solidFill>
          <a:ln w="0">
            <a:noFill/>
            <a:prstDash val="solid"/>
            <a:round/>
            <a:headEnd/>
            <a:tailEnd/>
          </a:ln>
        </p:spPr>
        <p:txBody>
          <a:bodyPr/>
          <a:lstStyle/>
          <a:p>
            <a:endParaRPr lang="en-US"/>
          </a:p>
        </p:txBody>
      </p:sp>
      <p:pic>
        <p:nvPicPr>
          <p:cNvPr id="5" name="Picture 4" descr="A purple letters on a black background&#10;&#10;AI-generated content may be incorrect.">
            <a:extLst>
              <a:ext uri="{FF2B5EF4-FFF2-40B4-BE49-F238E27FC236}">
                <a16:creationId xmlns:a16="http://schemas.microsoft.com/office/drawing/2014/main" id="{6A8F4ECD-1ACF-7E20-6AF7-D69672AB842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704767">
            <a:off x="338425" y="1555256"/>
            <a:ext cx="3241524" cy="1361440"/>
          </a:xfrm>
          <a:prstGeom prst="rect">
            <a:avLst/>
          </a:prstGeom>
        </p:spPr>
      </p:pic>
      <p:pic>
        <p:nvPicPr>
          <p:cNvPr id="11" name="Picture 10" descr="A graduation cap and diploma&#10;&#10;AI-generated content may be incorrect.">
            <a:extLst>
              <a:ext uri="{FF2B5EF4-FFF2-40B4-BE49-F238E27FC236}">
                <a16:creationId xmlns:a16="http://schemas.microsoft.com/office/drawing/2014/main" id="{DD22BBE1-A6CB-8696-E30C-2E912D0E17E9}"/>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291475" y="308711"/>
            <a:ext cx="2367505" cy="2367505"/>
          </a:xfrm>
          <a:prstGeom prst="rect">
            <a:avLst/>
          </a:prstGeom>
        </p:spPr>
      </p:pic>
      <p:sp>
        <p:nvSpPr>
          <p:cNvPr id="21" name="Freeform: Shape 20">
            <a:extLst>
              <a:ext uri="{FF2B5EF4-FFF2-40B4-BE49-F238E27FC236}">
                <a16:creationId xmlns:a16="http://schemas.microsoft.com/office/drawing/2014/main" id="{DABC7F38-C8B8-4C20-82BE-82A52FF9C7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292517" y="1071683"/>
            <a:ext cx="2308583" cy="2379788"/>
          </a:xfrm>
          <a:custGeom>
            <a:avLst/>
            <a:gdLst>
              <a:gd name="connsiteX0" fmla="*/ 2308583 w 2308583"/>
              <a:gd name="connsiteY0" fmla="*/ 0 h 2379788"/>
              <a:gd name="connsiteX1" fmla="*/ 2022607 w 2308583"/>
              <a:gd name="connsiteY1" fmla="*/ 0 h 2379788"/>
              <a:gd name="connsiteX2" fmla="*/ 2022607 w 2308583"/>
              <a:gd name="connsiteY2" fmla="*/ 2108861 h 2379788"/>
              <a:gd name="connsiteX3" fmla="*/ 0 w 2308583"/>
              <a:gd name="connsiteY3" fmla="*/ 2107929 h 2379788"/>
              <a:gd name="connsiteX4" fmla="*/ 462 w 2308583"/>
              <a:gd name="connsiteY4" fmla="*/ 2379788 h 2379788"/>
              <a:gd name="connsiteX5" fmla="*/ 2308583 w 2308583"/>
              <a:gd name="connsiteY5" fmla="*/ 2379788 h 237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379788">
                <a:moveTo>
                  <a:pt x="2308583" y="0"/>
                </a:moveTo>
                <a:lnTo>
                  <a:pt x="2022607" y="0"/>
                </a:lnTo>
                <a:lnTo>
                  <a:pt x="2022607" y="2108861"/>
                </a:lnTo>
                <a:lnTo>
                  <a:pt x="0" y="2107929"/>
                </a:lnTo>
                <a:cubicBezTo>
                  <a:pt x="923" y="2201759"/>
                  <a:pt x="-462" y="2285958"/>
                  <a:pt x="462" y="2379788"/>
                </a:cubicBezTo>
                <a:lnTo>
                  <a:pt x="2308583" y="2379788"/>
                </a:lnTo>
                <a:close/>
              </a:path>
            </a:pathLst>
          </a:custGeom>
          <a:solidFill>
            <a:schemeClr val="tx1">
              <a:lumMod val="65000"/>
              <a:lumOff val="35000"/>
            </a:schemeClr>
          </a:solidFill>
          <a:ln w="0">
            <a:noFill/>
            <a:prstDash val="solid"/>
            <a:round/>
            <a:headEnd/>
            <a:tailEnd/>
          </a:ln>
        </p:spPr>
        <p:txBody>
          <a:bodyPr/>
          <a:lstStyle/>
          <a:p>
            <a:endParaRPr lang="en-US"/>
          </a:p>
        </p:txBody>
      </p:sp>
      <p:sp>
        <p:nvSpPr>
          <p:cNvPr id="3" name="Content Placeholder 2">
            <a:extLst>
              <a:ext uri="{FF2B5EF4-FFF2-40B4-BE49-F238E27FC236}">
                <a16:creationId xmlns:a16="http://schemas.microsoft.com/office/drawing/2014/main" id="{E9ECF94E-257C-0F40-1CE1-DF1C5B72C5AF}"/>
              </a:ext>
            </a:extLst>
          </p:cNvPr>
          <p:cNvSpPr>
            <a:spLocks noGrp="1"/>
          </p:cNvSpPr>
          <p:nvPr>
            <p:ph idx="1"/>
          </p:nvPr>
        </p:nvSpPr>
        <p:spPr>
          <a:xfrm>
            <a:off x="1611062" y="4344163"/>
            <a:ext cx="9503229" cy="1538527"/>
          </a:xfrm>
        </p:spPr>
        <p:txBody>
          <a:bodyPr>
            <a:noAutofit/>
          </a:bodyPr>
          <a:lstStyle/>
          <a:p>
            <a:pPr marL="0" indent="0">
              <a:buNone/>
            </a:pPr>
            <a:r>
              <a:rPr lang="en-US" sz="2800" dirty="0"/>
              <a:t>My educational journey has shaped my belief in lifelong learning. (One day they will call me Dr. G!). I strive to model curiosity and perseverance in the classroom and encourage collaboration through shared knowledge and growth. </a:t>
            </a:r>
          </a:p>
        </p:txBody>
      </p:sp>
      <p:sp useBgFill="1">
        <p:nvSpPr>
          <p:cNvPr id="23" name="Rectangle 22">
            <a:extLst>
              <a:ext uri="{FF2B5EF4-FFF2-40B4-BE49-F238E27FC236}">
                <a16:creationId xmlns:a16="http://schemas.microsoft.com/office/drawing/2014/main" id="{D8968742-1D40-4F6B-9272-064FD163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0486" y="6453386"/>
            <a:ext cx="573314" cy="4046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8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7672-3311-A40A-608C-776A4D7749C3}"/>
              </a:ext>
            </a:extLst>
          </p:cNvPr>
          <p:cNvSpPr>
            <a:spLocks noGrp="1"/>
          </p:cNvSpPr>
          <p:nvPr>
            <p:ph type="title"/>
          </p:nvPr>
        </p:nvSpPr>
        <p:spPr>
          <a:xfrm>
            <a:off x="1763486" y="56843"/>
            <a:ext cx="9601200" cy="1485900"/>
          </a:xfrm>
        </p:spPr>
        <p:txBody>
          <a:bodyPr>
            <a:normAutofit fontScale="90000"/>
          </a:bodyPr>
          <a:lstStyle/>
          <a:p>
            <a:pPr algn="ctr"/>
            <a:r>
              <a:rPr lang="en-US" u="sng" dirty="0">
                <a:latin typeface="Zapfino" panose="03030300040707070C03" pitchFamily="66" charset="77"/>
              </a:rPr>
              <a:t>Gender Identity </a:t>
            </a:r>
          </a:p>
        </p:txBody>
      </p:sp>
      <p:sp>
        <p:nvSpPr>
          <p:cNvPr id="3" name="Content Placeholder 2">
            <a:extLst>
              <a:ext uri="{FF2B5EF4-FFF2-40B4-BE49-F238E27FC236}">
                <a16:creationId xmlns:a16="http://schemas.microsoft.com/office/drawing/2014/main" id="{A8AE16E0-FD46-242D-2FED-A66439A692C9}"/>
              </a:ext>
            </a:extLst>
          </p:cNvPr>
          <p:cNvSpPr>
            <a:spLocks noGrp="1"/>
          </p:cNvSpPr>
          <p:nvPr>
            <p:ph idx="1"/>
          </p:nvPr>
        </p:nvSpPr>
        <p:spPr>
          <a:xfrm>
            <a:off x="1763486" y="1328673"/>
            <a:ext cx="9601200" cy="3581400"/>
          </a:xfrm>
        </p:spPr>
        <p:txBody>
          <a:bodyPr/>
          <a:lstStyle/>
          <a:p>
            <a:pPr marL="0" indent="0">
              <a:buNone/>
            </a:pPr>
            <a:r>
              <a:rPr lang="en-US" dirty="0"/>
              <a:t>I identify as a cisgender, straight woman. While this identity gives me social comfort in many settings, I’ve seen others who did not have the same experience or sense of belonging. That compels me to be an active ally and to ensure my classroom is a safe, affirming, and inclusive space for all gender identities and expressions.</a:t>
            </a:r>
          </a:p>
        </p:txBody>
      </p:sp>
      <p:pic>
        <p:nvPicPr>
          <p:cNvPr id="5" name="Picture 4" descr="A person and person smiling for a picture&#10;&#10;AI-generated content may be incorrect.">
            <a:extLst>
              <a:ext uri="{FF2B5EF4-FFF2-40B4-BE49-F238E27FC236}">
                <a16:creationId xmlns:a16="http://schemas.microsoft.com/office/drawing/2014/main" id="{232EC8D2-C585-E58E-6D9B-F5A62080A862}"/>
              </a:ext>
            </a:extLst>
          </p:cNvPr>
          <p:cNvPicPr>
            <a:picLocks noChangeAspect="1"/>
          </p:cNvPicPr>
          <p:nvPr/>
        </p:nvPicPr>
        <p:blipFill>
          <a:blip r:embed="rId2"/>
          <a:srcRect t="23280"/>
          <a:stretch>
            <a:fillRect/>
          </a:stretch>
        </p:blipFill>
        <p:spPr>
          <a:xfrm rot="21073692">
            <a:off x="968817" y="2749970"/>
            <a:ext cx="2731407" cy="2794032"/>
          </a:xfrm>
          <a:prstGeom prst="rect">
            <a:avLst/>
          </a:prstGeom>
        </p:spPr>
      </p:pic>
      <p:sp>
        <p:nvSpPr>
          <p:cNvPr id="6" name="TextBox 5">
            <a:extLst>
              <a:ext uri="{FF2B5EF4-FFF2-40B4-BE49-F238E27FC236}">
                <a16:creationId xmlns:a16="http://schemas.microsoft.com/office/drawing/2014/main" id="{C7E5EBE6-A939-0A61-1BEC-6064A125E781}"/>
              </a:ext>
            </a:extLst>
          </p:cNvPr>
          <p:cNvSpPr txBox="1"/>
          <p:nvPr/>
        </p:nvSpPr>
        <p:spPr>
          <a:xfrm rot="21133641">
            <a:off x="1324728" y="5698700"/>
            <a:ext cx="2523030" cy="646331"/>
          </a:xfrm>
          <a:prstGeom prst="rect">
            <a:avLst/>
          </a:prstGeom>
          <a:noFill/>
        </p:spPr>
        <p:txBody>
          <a:bodyPr wrap="square" rtlCol="0">
            <a:spAutoFit/>
          </a:bodyPr>
          <a:lstStyle/>
          <a:p>
            <a:r>
              <a:rPr lang="en-US" dirty="0"/>
              <a:t>My husband and me at a wedding in 2025!</a:t>
            </a:r>
          </a:p>
        </p:txBody>
      </p:sp>
      <p:pic>
        <p:nvPicPr>
          <p:cNvPr id="8" name="Picture 7" descr="Two women smiling at the camera&#10;&#10;AI-generated content may be incorrect.">
            <a:extLst>
              <a:ext uri="{FF2B5EF4-FFF2-40B4-BE49-F238E27FC236}">
                <a16:creationId xmlns:a16="http://schemas.microsoft.com/office/drawing/2014/main" id="{442740ED-5C03-502C-9BAD-66048F91AFA5}"/>
              </a:ext>
            </a:extLst>
          </p:cNvPr>
          <p:cNvPicPr>
            <a:picLocks noChangeAspect="1"/>
          </p:cNvPicPr>
          <p:nvPr/>
        </p:nvPicPr>
        <p:blipFill>
          <a:blip r:embed="rId3"/>
          <a:srcRect l="4015" b="20728"/>
          <a:stretch>
            <a:fillRect/>
          </a:stretch>
        </p:blipFill>
        <p:spPr>
          <a:xfrm rot="10800000">
            <a:off x="4154925" y="2654736"/>
            <a:ext cx="4818321" cy="2984500"/>
          </a:xfrm>
          <a:prstGeom prst="rect">
            <a:avLst/>
          </a:prstGeom>
        </p:spPr>
      </p:pic>
      <p:sp>
        <p:nvSpPr>
          <p:cNvPr id="9" name="TextBox 8">
            <a:extLst>
              <a:ext uri="{FF2B5EF4-FFF2-40B4-BE49-F238E27FC236}">
                <a16:creationId xmlns:a16="http://schemas.microsoft.com/office/drawing/2014/main" id="{ADB08254-05DF-0B5B-B725-767C04016855}"/>
              </a:ext>
            </a:extLst>
          </p:cNvPr>
          <p:cNvSpPr txBox="1"/>
          <p:nvPr/>
        </p:nvSpPr>
        <p:spPr>
          <a:xfrm>
            <a:off x="3825445" y="5770109"/>
            <a:ext cx="5631543" cy="369332"/>
          </a:xfrm>
          <a:prstGeom prst="rect">
            <a:avLst/>
          </a:prstGeom>
          <a:noFill/>
        </p:spPr>
        <p:txBody>
          <a:bodyPr wrap="square" rtlCol="0">
            <a:spAutoFit/>
          </a:bodyPr>
          <a:lstStyle/>
          <a:p>
            <a:r>
              <a:rPr lang="en-US" dirty="0"/>
              <a:t>My best friend and me at Louisville (KY) Pride in 2022! </a:t>
            </a:r>
          </a:p>
        </p:txBody>
      </p:sp>
      <p:pic>
        <p:nvPicPr>
          <p:cNvPr id="11" name="Picture 10" descr="A group of people in a stadium&#10;&#10;AI-generated content may be incorrect.">
            <a:extLst>
              <a:ext uri="{FF2B5EF4-FFF2-40B4-BE49-F238E27FC236}">
                <a16:creationId xmlns:a16="http://schemas.microsoft.com/office/drawing/2014/main" id="{5A4AD665-A44A-3FEC-DF7A-151CBB2DC19F}"/>
              </a:ext>
            </a:extLst>
          </p:cNvPr>
          <p:cNvPicPr>
            <a:picLocks noChangeAspect="1"/>
          </p:cNvPicPr>
          <p:nvPr/>
        </p:nvPicPr>
        <p:blipFill>
          <a:blip r:embed="rId4"/>
          <a:srcRect t="20653" r="15979"/>
          <a:stretch>
            <a:fillRect/>
          </a:stretch>
        </p:blipFill>
        <p:spPr>
          <a:xfrm rot="5597831">
            <a:off x="9088170" y="2954052"/>
            <a:ext cx="3133855" cy="2219650"/>
          </a:xfrm>
          <a:prstGeom prst="rect">
            <a:avLst/>
          </a:prstGeom>
        </p:spPr>
      </p:pic>
      <p:sp>
        <p:nvSpPr>
          <p:cNvPr id="12" name="TextBox 11">
            <a:extLst>
              <a:ext uri="{FF2B5EF4-FFF2-40B4-BE49-F238E27FC236}">
                <a16:creationId xmlns:a16="http://schemas.microsoft.com/office/drawing/2014/main" id="{3D8B9CC1-7EE2-914A-EEAF-0414BC1C937A}"/>
              </a:ext>
            </a:extLst>
          </p:cNvPr>
          <p:cNvSpPr txBox="1"/>
          <p:nvPr/>
        </p:nvSpPr>
        <p:spPr>
          <a:xfrm rot="318261">
            <a:off x="9274261" y="5665338"/>
            <a:ext cx="2992398" cy="1077218"/>
          </a:xfrm>
          <a:prstGeom prst="rect">
            <a:avLst/>
          </a:prstGeom>
          <a:noFill/>
        </p:spPr>
        <p:txBody>
          <a:bodyPr wrap="square" rtlCol="0">
            <a:spAutoFit/>
          </a:bodyPr>
          <a:lstStyle/>
          <a:p>
            <a:r>
              <a:rPr lang="en-US" sz="1600" dirty="0"/>
              <a:t>Another reason I will always support all people; watching my kid cheer on a soccer game; being their authentic self! </a:t>
            </a:r>
          </a:p>
        </p:txBody>
      </p:sp>
    </p:spTree>
    <p:extLst>
      <p:ext uri="{BB962C8B-B14F-4D97-AF65-F5344CB8AC3E}">
        <p14:creationId xmlns:p14="http://schemas.microsoft.com/office/powerpoint/2010/main" val="67077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24E16E8-84BF-4D4C-A746-2537B1C159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7" name="Freeform 6">
              <a:extLst>
                <a:ext uri="{FF2B5EF4-FFF2-40B4-BE49-F238E27FC236}">
                  <a16:creationId xmlns:a16="http://schemas.microsoft.com/office/drawing/2014/main" id="{F890A3A2-97E0-41D2-BD93-30D3DFA732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8" name="Freeform 6">
              <a:extLst>
                <a:ext uri="{FF2B5EF4-FFF2-40B4-BE49-F238E27FC236}">
                  <a16:creationId xmlns:a16="http://schemas.microsoft.com/office/drawing/2014/main" id="{718CB90A-6005-4951-84F5-70B5863EF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20" name="Rectangle 19">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873E5-810B-7F47-1317-671B9902CEB8}"/>
              </a:ext>
            </a:extLst>
          </p:cNvPr>
          <p:cNvSpPr>
            <a:spLocks noGrp="1"/>
          </p:cNvSpPr>
          <p:nvPr>
            <p:ph type="title"/>
          </p:nvPr>
        </p:nvSpPr>
        <p:spPr>
          <a:xfrm>
            <a:off x="4905184" y="3360343"/>
            <a:ext cx="6667283" cy="1284453"/>
          </a:xfrm>
        </p:spPr>
        <p:txBody>
          <a:bodyPr vert="horz" lIns="91440" tIns="45720" rIns="91440" bIns="45720" rtlCol="0" anchor="b">
            <a:normAutofit/>
          </a:bodyPr>
          <a:lstStyle/>
          <a:p>
            <a:pPr algn="ctr"/>
            <a:r>
              <a:rPr lang="en-US" sz="2400" u="sng" dirty="0">
                <a:latin typeface="Zapfino" panose="03030300040707070C03" pitchFamily="66" charset="77"/>
              </a:rPr>
              <a:t>Parental Status</a:t>
            </a:r>
          </a:p>
        </p:txBody>
      </p:sp>
      <p:pic>
        <p:nvPicPr>
          <p:cNvPr id="11" name="Picture 10" descr="Two dogs sitting on grass&#10;&#10;AI-generated content may be incorrect.">
            <a:extLst>
              <a:ext uri="{FF2B5EF4-FFF2-40B4-BE49-F238E27FC236}">
                <a16:creationId xmlns:a16="http://schemas.microsoft.com/office/drawing/2014/main" id="{AE414226-63FA-B11D-F6CA-E68CCC6DCF0F}"/>
              </a:ext>
            </a:extLst>
          </p:cNvPr>
          <p:cNvPicPr>
            <a:picLocks noChangeAspect="1"/>
          </p:cNvPicPr>
          <p:nvPr/>
        </p:nvPicPr>
        <p:blipFill>
          <a:blip r:embed="rId2"/>
          <a:srcRect l="698" r="5190"/>
          <a:stretch>
            <a:fillRect/>
          </a:stretch>
        </p:blipFill>
        <p:spPr>
          <a:xfrm>
            <a:off x="5" y="10"/>
            <a:ext cx="3953173" cy="6857989"/>
          </a:xfrm>
          <a:prstGeom prst="rect">
            <a:avLst/>
          </a:prstGeom>
        </p:spPr>
      </p:pic>
      <p:pic>
        <p:nvPicPr>
          <p:cNvPr id="5" name="Content Placeholder 4" descr="A group of people posing for a photo&#10;&#10;AI-generated content may be incorrect.">
            <a:extLst>
              <a:ext uri="{FF2B5EF4-FFF2-40B4-BE49-F238E27FC236}">
                <a16:creationId xmlns:a16="http://schemas.microsoft.com/office/drawing/2014/main" id="{ABAF186B-6837-7EFE-20C2-6A4E89ADF195}"/>
              </a:ext>
            </a:extLst>
          </p:cNvPr>
          <p:cNvPicPr>
            <a:picLocks noGrp="1" noChangeAspect="1"/>
          </p:cNvPicPr>
          <p:nvPr>
            <p:ph idx="1"/>
          </p:nvPr>
        </p:nvPicPr>
        <p:blipFill>
          <a:blip r:embed="rId3"/>
          <a:srcRect r="2912" b="-3"/>
          <a:stretch>
            <a:fillRect/>
          </a:stretch>
        </p:blipFill>
        <p:spPr>
          <a:xfrm>
            <a:off x="4114041" y="-1"/>
            <a:ext cx="3963922" cy="3603171"/>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B6A69193-7BA5-ED1A-4AAB-B83ED00B3804}"/>
              </a:ext>
            </a:extLst>
          </p:cNvPr>
          <p:cNvPicPr>
            <a:picLocks noChangeAspect="1"/>
          </p:cNvPicPr>
          <p:nvPr/>
        </p:nvPicPr>
        <p:blipFill>
          <a:blip r:embed="rId4"/>
          <a:srcRect l="7696" r="24129" b="-1"/>
          <a:stretch>
            <a:fillRect/>
          </a:stretch>
        </p:blipFill>
        <p:spPr>
          <a:xfrm rot="5400000">
            <a:off x="8408449" y="-180376"/>
            <a:ext cx="3603169" cy="3963922"/>
          </a:xfrm>
          <a:prstGeom prst="rect">
            <a:avLst/>
          </a:prstGeom>
        </p:spPr>
      </p:pic>
      <p:sp>
        <p:nvSpPr>
          <p:cNvPr id="22" name="Freeform: Shape 21">
            <a:extLst>
              <a:ext uri="{FF2B5EF4-FFF2-40B4-BE49-F238E27FC236}">
                <a16:creationId xmlns:a16="http://schemas.microsoft.com/office/drawing/2014/main" id="{246C5244-D093-4A7D-A584-16112DCD8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272533" y="3928371"/>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txBody>
          <a:bodyPr/>
          <a:lstStyle/>
          <a:p>
            <a:endParaRPr lang="en-US"/>
          </a:p>
        </p:txBody>
      </p:sp>
      <p:sp>
        <p:nvSpPr>
          <p:cNvPr id="24" name="Freeform: Shape 23">
            <a:extLst>
              <a:ext uri="{FF2B5EF4-FFF2-40B4-BE49-F238E27FC236}">
                <a16:creationId xmlns:a16="http://schemas.microsoft.com/office/drawing/2014/main" id="{E143443B-89B2-40A6-9815-5707140DC1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80235" y="5080476"/>
            <a:ext cx="1717050" cy="1372910"/>
          </a:xfrm>
          <a:custGeom>
            <a:avLst/>
            <a:gdLst>
              <a:gd name="connsiteX0" fmla="*/ 2022607 w 2308583"/>
              <a:gd name="connsiteY0" fmla="*/ 0 h 1845884"/>
              <a:gd name="connsiteX1" fmla="*/ 2308583 w 2308583"/>
              <a:gd name="connsiteY1" fmla="*/ 0 h 1845884"/>
              <a:gd name="connsiteX2" fmla="*/ 2308583 w 2308583"/>
              <a:gd name="connsiteY2" fmla="*/ 1845884 h 1845884"/>
              <a:gd name="connsiteX3" fmla="*/ 462 w 2308583"/>
              <a:gd name="connsiteY3" fmla="*/ 1845884 h 1845884"/>
              <a:gd name="connsiteX4" fmla="*/ 0 w 2308583"/>
              <a:gd name="connsiteY4" fmla="*/ 1574025 h 1845884"/>
              <a:gd name="connsiteX5" fmla="*/ 2022607 w 2308583"/>
              <a:gd name="connsiteY5" fmla="*/ 1574957 h 184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845884">
                <a:moveTo>
                  <a:pt x="2022607" y="0"/>
                </a:moveTo>
                <a:lnTo>
                  <a:pt x="2308583" y="0"/>
                </a:lnTo>
                <a:lnTo>
                  <a:pt x="2308583" y="1845884"/>
                </a:lnTo>
                <a:lnTo>
                  <a:pt x="462" y="1845884"/>
                </a:lnTo>
                <a:cubicBezTo>
                  <a:pt x="-462" y="1752054"/>
                  <a:pt x="923" y="1667855"/>
                  <a:pt x="0" y="1574025"/>
                </a:cubicBezTo>
                <a:lnTo>
                  <a:pt x="2022607" y="1574957"/>
                </a:lnTo>
                <a:close/>
              </a:path>
            </a:pathLst>
          </a:custGeom>
          <a:solidFill>
            <a:schemeClr val="tx2"/>
          </a:solidFill>
          <a:ln w="0">
            <a:noFill/>
            <a:prstDash val="solid"/>
            <a:round/>
            <a:headEnd/>
            <a:tailEnd/>
          </a:ln>
        </p:spPr>
        <p:txBody>
          <a:bodyPr/>
          <a:lstStyle/>
          <a:p>
            <a:endParaRPr lang="en-US"/>
          </a:p>
        </p:txBody>
      </p:sp>
      <p:sp>
        <p:nvSpPr>
          <p:cNvPr id="12" name="TextBox 11">
            <a:extLst>
              <a:ext uri="{FF2B5EF4-FFF2-40B4-BE49-F238E27FC236}">
                <a16:creationId xmlns:a16="http://schemas.microsoft.com/office/drawing/2014/main" id="{2AA34537-F8D3-C1E8-7FEB-8C39ED58FC14}"/>
              </a:ext>
            </a:extLst>
          </p:cNvPr>
          <p:cNvSpPr txBox="1"/>
          <p:nvPr/>
        </p:nvSpPr>
        <p:spPr>
          <a:xfrm>
            <a:off x="4661177" y="4391057"/>
            <a:ext cx="6667283" cy="2031325"/>
          </a:xfrm>
          <a:prstGeom prst="rect">
            <a:avLst/>
          </a:prstGeom>
          <a:noFill/>
        </p:spPr>
        <p:txBody>
          <a:bodyPr wrap="square" rtlCol="0">
            <a:spAutoFit/>
          </a:bodyPr>
          <a:lstStyle/>
          <a:p>
            <a:r>
              <a:rPr lang="en-US" dirty="0"/>
              <a:t>Being a parent has deepened my empathy, patience, and understanding of how every child learns and experiences the world differently. Having a child with special needs gives me an even deeper insight into the challenges families face and the importance of individualized support. This perspective shapes how I approach both teaching and collaboration — with compassion and flexibility at the core.</a:t>
            </a:r>
          </a:p>
        </p:txBody>
      </p:sp>
    </p:spTree>
    <p:extLst>
      <p:ext uri="{BB962C8B-B14F-4D97-AF65-F5344CB8AC3E}">
        <p14:creationId xmlns:p14="http://schemas.microsoft.com/office/powerpoint/2010/main" val="282456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id="{CD5322C4-F75C-437F-A239-D2E23FD4E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EFB794-4D82-88C2-7EF4-6210F6C805C0}"/>
              </a:ext>
            </a:extLst>
          </p:cNvPr>
          <p:cNvSpPr>
            <a:spLocks noGrp="1"/>
          </p:cNvSpPr>
          <p:nvPr>
            <p:ph type="title"/>
          </p:nvPr>
        </p:nvSpPr>
        <p:spPr>
          <a:xfrm>
            <a:off x="6167832" y="685800"/>
            <a:ext cx="5287565" cy="1485900"/>
          </a:xfrm>
        </p:spPr>
        <p:txBody>
          <a:bodyPr vert="horz" lIns="91440" tIns="45720" rIns="91440" bIns="45720" rtlCol="0" anchor="t">
            <a:normAutofit fontScale="90000"/>
          </a:bodyPr>
          <a:lstStyle/>
          <a:p>
            <a:pPr algn="ctr"/>
            <a:r>
              <a:rPr lang="en-US" u="sng" dirty="0">
                <a:latin typeface="Zapfino" panose="03030300040707070C03" pitchFamily="66" charset="77"/>
              </a:rPr>
              <a:t>Work Background</a:t>
            </a:r>
          </a:p>
        </p:txBody>
      </p:sp>
      <p:sp>
        <p:nvSpPr>
          <p:cNvPr id="3087" name="Freeform: Shape 3086">
            <a:extLst>
              <a:ext uri="{FF2B5EF4-FFF2-40B4-BE49-F238E27FC236}">
                <a16:creationId xmlns:a16="http://schemas.microsoft.com/office/drawing/2014/main" id="{9BEEA9C9-EE31-4A53-B812-CDFE913A41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67832" cy="6858000"/>
          </a:xfrm>
          <a:custGeom>
            <a:avLst/>
            <a:gdLst>
              <a:gd name="connsiteX0" fmla="*/ 2222074 w 6167832"/>
              <a:gd name="connsiteY0" fmla="*/ 0 h 6858000"/>
              <a:gd name="connsiteX1" fmla="*/ 2313514 w 6167832"/>
              <a:gd name="connsiteY1" fmla="*/ 0 h 6858000"/>
              <a:gd name="connsiteX2" fmla="*/ 2313514 w 6167832"/>
              <a:gd name="connsiteY2" fmla="*/ 1289050 h 6858000"/>
              <a:gd name="connsiteX3" fmla="*/ 2315124 w 6167832"/>
              <a:gd name="connsiteY3" fmla="*/ 1289050 h 6858000"/>
              <a:gd name="connsiteX4" fmla="*/ 2315124 w 6167832"/>
              <a:gd name="connsiteY4" fmla="*/ 3064146 h 6858000"/>
              <a:gd name="connsiteX5" fmla="*/ 4113801 w 6167832"/>
              <a:gd name="connsiteY5" fmla="*/ 3064146 h 6858000"/>
              <a:gd name="connsiteX6" fmla="*/ 4113801 w 6167832"/>
              <a:gd name="connsiteY6" fmla="*/ 3991970 h 6858000"/>
              <a:gd name="connsiteX7" fmla="*/ 6097611 w 6167832"/>
              <a:gd name="connsiteY7" fmla="*/ 3991970 h 6858000"/>
              <a:gd name="connsiteX8" fmla="*/ 6097611 w 6167832"/>
              <a:gd name="connsiteY8" fmla="*/ 401294 h 6858000"/>
              <a:gd name="connsiteX9" fmla="*/ 6096001 w 6167832"/>
              <a:gd name="connsiteY9" fmla="*/ 401294 h 6858000"/>
              <a:gd name="connsiteX10" fmla="*/ 6096001 w 6167832"/>
              <a:gd name="connsiteY10" fmla="*/ 0 h 6858000"/>
              <a:gd name="connsiteX11" fmla="*/ 6167832 w 6167832"/>
              <a:gd name="connsiteY11" fmla="*/ 0 h 6858000"/>
              <a:gd name="connsiteX12" fmla="*/ 6167832 w 6167832"/>
              <a:gd name="connsiteY12" fmla="*/ 6858000 h 6858000"/>
              <a:gd name="connsiteX13" fmla="*/ 6096000 w 6167832"/>
              <a:gd name="connsiteY13" fmla="*/ 6858000 h 6858000"/>
              <a:gd name="connsiteX14" fmla="*/ 6096000 w 6167832"/>
              <a:gd name="connsiteY14" fmla="*/ 4070350 h 6858000"/>
              <a:gd name="connsiteX15" fmla="*/ 4099283 w 6167832"/>
              <a:gd name="connsiteY15" fmla="*/ 4070350 h 6858000"/>
              <a:gd name="connsiteX16" fmla="*/ 4099283 w 6167832"/>
              <a:gd name="connsiteY16" fmla="*/ 6858000 h 6858000"/>
              <a:gd name="connsiteX17" fmla="*/ 4023084 w 6167832"/>
              <a:gd name="connsiteY17" fmla="*/ 6858000 h 6858000"/>
              <a:gd name="connsiteX18" fmla="*/ 4023084 w 6167832"/>
              <a:gd name="connsiteY18" fmla="*/ 3142771 h 6858000"/>
              <a:gd name="connsiteX19" fmla="*/ 0 w 6167832"/>
              <a:gd name="connsiteY19" fmla="*/ 3142771 h 6858000"/>
              <a:gd name="connsiteX20" fmla="*/ 0 w 6167832"/>
              <a:gd name="connsiteY20" fmla="*/ 3051330 h 6858000"/>
              <a:gd name="connsiteX21" fmla="*/ 2222074 w 6167832"/>
              <a:gd name="connsiteY21" fmla="*/ 305133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7832" h="6858000">
                <a:moveTo>
                  <a:pt x="2222074" y="0"/>
                </a:moveTo>
                <a:lnTo>
                  <a:pt x="2313514" y="0"/>
                </a:lnTo>
                <a:lnTo>
                  <a:pt x="2313514" y="1289050"/>
                </a:lnTo>
                <a:lnTo>
                  <a:pt x="2315124" y="1289050"/>
                </a:lnTo>
                <a:lnTo>
                  <a:pt x="2315124" y="3064146"/>
                </a:lnTo>
                <a:lnTo>
                  <a:pt x="4113801" y="3064146"/>
                </a:lnTo>
                <a:lnTo>
                  <a:pt x="4113801" y="3991970"/>
                </a:lnTo>
                <a:lnTo>
                  <a:pt x="6097611" y="3991970"/>
                </a:lnTo>
                <a:lnTo>
                  <a:pt x="6097611" y="401294"/>
                </a:lnTo>
                <a:lnTo>
                  <a:pt x="6096001" y="401294"/>
                </a:lnTo>
                <a:lnTo>
                  <a:pt x="6096001" y="0"/>
                </a:lnTo>
                <a:lnTo>
                  <a:pt x="6167832" y="0"/>
                </a:lnTo>
                <a:lnTo>
                  <a:pt x="6167832" y="6858000"/>
                </a:lnTo>
                <a:lnTo>
                  <a:pt x="6096000" y="6858000"/>
                </a:lnTo>
                <a:lnTo>
                  <a:pt x="6096000" y="4070350"/>
                </a:lnTo>
                <a:lnTo>
                  <a:pt x="4099283" y="4070350"/>
                </a:lnTo>
                <a:lnTo>
                  <a:pt x="4099283" y="6858000"/>
                </a:lnTo>
                <a:lnTo>
                  <a:pt x="4023084" y="6858000"/>
                </a:lnTo>
                <a:lnTo>
                  <a:pt x="4023084" y="3142771"/>
                </a:lnTo>
                <a:lnTo>
                  <a:pt x="0" y="3142771"/>
                </a:lnTo>
                <a:lnTo>
                  <a:pt x="0" y="3051330"/>
                </a:lnTo>
                <a:lnTo>
                  <a:pt x="2222074" y="305133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8" name="Picture 6" descr="Behavior Technician Png Aba Png ...">
            <a:extLst>
              <a:ext uri="{FF2B5EF4-FFF2-40B4-BE49-F238E27FC236}">
                <a16:creationId xmlns:a16="http://schemas.microsoft.com/office/drawing/2014/main" id="{12E6CDFB-625B-4F25-F74D-DF4CBA918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42" t="15378" r="11327" b="29047"/>
          <a:stretch>
            <a:fillRect/>
          </a:stretch>
        </p:blipFill>
        <p:spPr bwMode="auto">
          <a:xfrm>
            <a:off x="349453" y="850575"/>
            <a:ext cx="1648250" cy="14703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hawnee Mission School District City of ...">
            <a:extLst>
              <a:ext uri="{FF2B5EF4-FFF2-40B4-BE49-F238E27FC236}">
                <a16:creationId xmlns:a16="http://schemas.microsoft.com/office/drawing/2014/main" id="{B81FFC3C-A2B6-02D7-C18B-52449F8B2B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70415" y="1039540"/>
            <a:ext cx="3311275" cy="10924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lathe USD 233 - Wikipedia">
            <a:extLst>
              <a:ext uri="{FF2B5EF4-FFF2-40B4-BE49-F238E27FC236}">
                <a16:creationId xmlns:a16="http://schemas.microsoft.com/office/drawing/2014/main" id="{10FCA324-F23A-9025-202C-54F5584CC84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8742" y="4153516"/>
            <a:ext cx="3311276" cy="15205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DA2D42-8E4E-9315-12D4-C2CD00A28BC1}"/>
              </a:ext>
            </a:extLst>
          </p:cNvPr>
          <p:cNvSpPr txBox="1"/>
          <p:nvPr/>
        </p:nvSpPr>
        <p:spPr>
          <a:xfrm>
            <a:off x="6771605" y="3799185"/>
            <a:ext cx="4760685" cy="3749831"/>
          </a:xfrm>
          <a:prstGeom prst="rect">
            <a:avLst/>
          </a:prstGeom>
        </p:spPr>
        <p:txBody>
          <a:bodyPr vert="horz" lIns="91440" tIns="45720" rIns="91440" bIns="45720" rtlCol="0">
            <a:normAutofit/>
          </a:bodyPr>
          <a:lstStyle/>
          <a:p>
            <a:pPr indent="-384048" defTabSz="914400">
              <a:lnSpc>
                <a:spcPct val="94000"/>
              </a:lnSpc>
              <a:spcAft>
                <a:spcPts val="200"/>
              </a:spcAft>
              <a:buFont typeface="Franklin Gothic Book" panose="020B0503020102020204" pitchFamily="34" charset="0"/>
            </a:pPr>
            <a:r>
              <a:rPr lang="en-US" sz="2400" dirty="0">
                <a:solidFill>
                  <a:schemeClr val="tx2"/>
                </a:solidFill>
              </a:rPr>
              <a:t>My work experiences have taught me valuable collaboration skills, like active listening and teamwork. I bring these skills to my teaching practice to encourage cooperative learning.</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p:txBody>
      </p:sp>
      <p:pic>
        <p:nvPicPr>
          <p:cNvPr id="3080" name="Picture 8" descr="Belleville Public Schools">
            <a:extLst>
              <a:ext uri="{FF2B5EF4-FFF2-40B4-BE49-F238E27FC236}">
                <a16:creationId xmlns:a16="http://schemas.microsoft.com/office/drawing/2014/main" id="{EC8D2D3C-8FFB-8D59-5114-9F73BFDDEC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40" b="12060"/>
          <a:stretch>
            <a:fillRect/>
          </a:stretch>
        </p:blipFill>
        <p:spPr bwMode="auto">
          <a:xfrm>
            <a:off x="4313791" y="4732499"/>
            <a:ext cx="1608667" cy="143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9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45FF-612C-EE25-FC55-42F6FDC72584}"/>
              </a:ext>
            </a:extLst>
          </p:cNvPr>
          <p:cNvSpPr>
            <a:spLocks noGrp="1"/>
          </p:cNvSpPr>
          <p:nvPr>
            <p:ph type="title"/>
          </p:nvPr>
        </p:nvSpPr>
        <p:spPr>
          <a:xfrm>
            <a:off x="1168400" y="73479"/>
            <a:ext cx="9601200" cy="1485900"/>
          </a:xfrm>
        </p:spPr>
        <p:txBody>
          <a:bodyPr>
            <a:normAutofit/>
          </a:bodyPr>
          <a:lstStyle/>
          <a:p>
            <a:r>
              <a:rPr lang="en-US" sz="3200" u="sng" dirty="0">
                <a:latin typeface="Zapfino" panose="03030300040707070C03" pitchFamily="66" charset="77"/>
              </a:rPr>
              <a:t>Bringing My Full Self to the Work</a:t>
            </a:r>
          </a:p>
        </p:txBody>
      </p:sp>
      <p:sp>
        <p:nvSpPr>
          <p:cNvPr id="3" name="Content Placeholder 2">
            <a:extLst>
              <a:ext uri="{FF2B5EF4-FFF2-40B4-BE49-F238E27FC236}">
                <a16:creationId xmlns:a16="http://schemas.microsoft.com/office/drawing/2014/main" id="{E4648135-77F5-FDC9-C362-AAC33E6D67D6}"/>
              </a:ext>
            </a:extLst>
          </p:cNvPr>
          <p:cNvSpPr>
            <a:spLocks noGrp="1"/>
          </p:cNvSpPr>
          <p:nvPr>
            <p:ph idx="1"/>
          </p:nvPr>
        </p:nvSpPr>
        <p:spPr>
          <a:xfrm>
            <a:off x="914400" y="1273627"/>
            <a:ext cx="8200571" cy="5083629"/>
          </a:xfrm>
        </p:spPr>
        <p:txBody>
          <a:bodyPr>
            <a:normAutofit fontScale="92500" lnSpcReduction="10000"/>
          </a:bodyPr>
          <a:lstStyle/>
          <a:p>
            <a:r>
              <a:rPr lang="en-US" dirty="0"/>
              <a:t>Reflecting on my identity through the lens of the Identity Wheel has helped me better understand how my lived experiences shape who I am — not just as a person, but as an educator, colleague, and advocate. Each part of my identity, whether visible or not, brings both perspective and responsibility.</a:t>
            </a:r>
          </a:p>
          <a:p>
            <a:pPr marL="0" indent="0">
              <a:buNone/>
            </a:pPr>
            <a:endParaRPr lang="en-US" dirty="0"/>
          </a:p>
          <a:p>
            <a:r>
              <a:rPr lang="en-US" dirty="0"/>
              <a:t>Some aspects of my identity — such as being a straight, cisgender woman, or having access to education — offer me comfort and privilege in many environments. Others, like parenting a child with special needs, give me insight into the barriers and advocacy needed within schools. These intersections influence how I approach collaboration: with empathy, openness, and a deep belief in inclusion.</a:t>
            </a:r>
          </a:p>
          <a:p>
            <a:pPr marL="0" indent="0">
              <a:buNone/>
            </a:pPr>
            <a:endParaRPr lang="en-US" dirty="0"/>
          </a:p>
          <a:p>
            <a:r>
              <a:rPr lang="en-US" dirty="0"/>
              <a:t>As I continue to grow as an educator, I recognize that identity is not static. It's evolving — shaped by relationships, reflection, and learning from others. By bringing awareness of my own identity into my teaching, I can be more intentional in creating inclusive spaces where all students and colleagues feel seen, valued, and empowered.</a:t>
            </a:r>
          </a:p>
          <a:p>
            <a:endParaRPr lang="en-US" dirty="0"/>
          </a:p>
        </p:txBody>
      </p:sp>
      <p:pic>
        <p:nvPicPr>
          <p:cNvPr id="5" name="Picture 4" descr="Two women smiling at the camera&#10;&#10;AI-generated content may be incorrect.">
            <a:extLst>
              <a:ext uri="{FF2B5EF4-FFF2-40B4-BE49-F238E27FC236}">
                <a16:creationId xmlns:a16="http://schemas.microsoft.com/office/drawing/2014/main" id="{045C067F-D430-82F8-7646-0282455FC376}"/>
              </a:ext>
            </a:extLst>
          </p:cNvPr>
          <p:cNvPicPr>
            <a:picLocks noChangeAspect="1"/>
          </p:cNvPicPr>
          <p:nvPr/>
        </p:nvPicPr>
        <p:blipFill>
          <a:blip r:embed="rId2"/>
          <a:srcRect l="16508" b="48025"/>
          <a:stretch>
            <a:fillRect/>
          </a:stretch>
        </p:blipFill>
        <p:spPr>
          <a:xfrm rot="5400000">
            <a:off x="7719332" y="2584903"/>
            <a:ext cx="5725886" cy="2673350"/>
          </a:xfrm>
          <a:prstGeom prst="rect">
            <a:avLst/>
          </a:prstGeom>
        </p:spPr>
      </p:pic>
    </p:spTree>
    <p:extLst>
      <p:ext uri="{BB962C8B-B14F-4D97-AF65-F5344CB8AC3E}">
        <p14:creationId xmlns:p14="http://schemas.microsoft.com/office/powerpoint/2010/main" val="3584655838"/>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Crop</Template>
  <TotalTime>78</TotalTime>
  <Words>630</Words>
  <Application>Microsoft Macintosh PowerPoint</Application>
  <PresentationFormat>Widescreen</PresentationFormat>
  <Paragraphs>28</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Franklin Gothic Book</vt:lpstr>
      <vt:lpstr>Zapfino</vt:lpstr>
      <vt:lpstr>Crop</vt:lpstr>
      <vt:lpstr>Who Am I? -   Exploring My Social Identity</vt:lpstr>
      <vt:lpstr>Introduction to Identity </vt:lpstr>
      <vt:lpstr>Identity Breakdown</vt:lpstr>
      <vt:lpstr>Geographic Location  </vt:lpstr>
      <vt:lpstr>Education</vt:lpstr>
      <vt:lpstr>Gender Identity </vt:lpstr>
      <vt:lpstr>Parental Status</vt:lpstr>
      <vt:lpstr>Work Background</vt:lpstr>
      <vt:lpstr>Bringing My Full Self to the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Erica Grindinger</dc:creator>
  <cp:lastModifiedBy>Erica Grindinger</cp:lastModifiedBy>
  <cp:revision>3</cp:revision>
  <dcterms:created xsi:type="dcterms:W3CDTF">2025-06-07T19:21:35Z</dcterms:created>
  <dcterms:modified xsi:type="dcterms:W3CDTF">2026-04-13T22:34:37Z</dcterms:modified>
</cp:coreProperties>
</file>