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60"/>
  </p:normalViewPr>
  <p:slideViewPr>
    <p:cSldViewPr snapToGrid="0">
      <p:cViewPr varScale="1">
        <p:scale>
          <a:sx n="100" d="100"/>
          <a:sy n="100" d="100"/>
        </p:scale>
        <p:origin x="90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95FC49-6CEF-470E-9BF6-AB9B736DE972}" type="doc">
      <dgm:prSet loTypeId="urn:microsoft.com/office/officeart/2005/8/layout/vList2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EF55DAB-4E64-4D5F-8940-9E2383C97571}">
      <dgm:prSet/>
      <dgm:spPr/>
      <dgm:t>
        <a:bodyPr/>
        <a:lstStyle/>
        <a:p>
          <a:r>
            <a:rPr lang="en-US" b="1"/>
            <a:t>Parity</a:t>
          </a:r>
          <a:r>
            <a:rPr lang="en-US"/>
            <a:t> – </a:t>
          </a:r>
          <a:r>
            <a:rPr lang="en-US">
              <a:solidFill>
                <a:schemeClr val="bg1"/>
              </a:solidFill>
            </a:rPr>
            <a:t>All participants should feel equal in value and voice, regardless of their role. Whether it's a general education teacher, a specialist, or a paraprofessional, everyone’s expertise matters.</a:t>
          </a:r>
        </a:p>
      </dgm:t>
    </dgm:pt>
    <dgm:pt modelId="{9B50B091-77FA-4A59-9BCF-35CF7A1FEE03}" type="parTrans" cxnId="{824A5A09-A6FF-4BBA-9137-2EE6F5817600}">
      <dgm:prSet/>
      <dgm:spPr/>
      <dgm:t>
        <a:bodyPr/>
        <a:lstStyle/>
        <a:p>
          <a:endParaRPr lang="en-US"/>
        </a:p>
      </dgm:t>
    </dgm:pt>
    <dgm:pt modelId="{18AF5DA0-01A3-4343-8B10-C593722304F7}" type="sibTrans" cxnId="{824A5A09-A6FF-4BBA-9137-2EE6F5817600}">
      <dgm:prSet/>
      <dgm:spPr/>
      <dgm:t>
        <a:bodyPr/>
        <a:lstStyle/>
        <a:p>
          <a:endParaRPr lang="en-US"/>
        </a:p>
      </dgm:t>
    </dgm:pt>
    <dgm:pt modelId="{E31A6A2F-79A7-4112-9807-01D73EA466E9}">
      <dgm:prSet/>
      <dgm:spPr/>
      <dgm:t>
        <a:bodyPr/>
        <a:lstStyle/>
        <a:p>
          <a:r>
            <a:rPr lang="en-US" b="1"/>
            <a:t>Voluntary Participation</a:t>
          </a:r>
          <a:r>
            <a:rPr lang="en-US"/>
            <a:t> – While collaboration is sometimes mandated by structure, effective collaboration requires buy-in. Creating an environment where team members feel invited and safe to contribute fosters stronger outcomes.</a:t>
          </a:r>
        </a:p>
      </dgm:t>
    </dgm:pt>
    <dgm:pt modelId="{909E90A1-9E42-47FE-AA79-A4E63CED6175}" type="parTrans" cxnId="{1C7F792D-75FC-472B-AD46-C669BC294A8A}">
      <dgm:prSet/>
      <dgm:spPr/>
      <dgm:t>
        <a:bodyPr/>
        <a:lstStyle/>
        <a:p>
          <a:endParaRPr lang="en-US"/>
        </a:p>
      </dgm:t>
    </dgm:pt>
    <dgm:pt modelId="{B8073272-14A7-4BAD-87B8-81E79A156445}" type="sibTrans" cxnId="{1C7F792D-75FC-472B-AD46-C669BC294A8A}">
      <dgm:prSet/>
      <dgm:spPr/>
      <dgm:t>
        <a:bodyPr/>
        <a:lstStyle/>
        <a:p>
          <a:endParaRPr lang="en-US"/>
        </a:p>
      </dgm:t>
    </dgm:pt>
    <dgm:pt modelId="{D6BDFB7D-DC24-465B-AC89-E198C216C2D2}">
      <dgm:prSet/>
      <dgm:spPr/>
      <dgm:t>
        <a:bodyPr/>
        <a:lstStyle/>
        <a:p>
          <a:r>
            <a:rPr lang="en-US" b="1"/>
            <a:t>Shared Responsibility</a:t>
          </a:r>
          <a:r>
            <a:rPr lang="en-US"/>
            <a:t> – This means shared planning, decision-making, and ownership of results. It's not about whose job it is—it's about what </a:t>
          </a:r>
          <a:r>
            <a:rPr lang="en-US" i="1"/>
            <a:t>we</a:t>
          </a:r>
          <a:r>
            <a:rPr lang="en-US"/>
            <a:t> can accomplish together.</a:t>
          </a:r>
        </a:p>
      </dgm:t>
    </dgm:pt>
    <dgm:pt modelId="{3C415956-B3B2-4799-AE1A-93BCDFA2D11E}" type="parTrans" cxnId="{B549C3FE-3515-4188-A23E-A18E6E5217DA}">
      <dgm:prSet/>
      <dgm:spPr/>
      <dgm:t>
        <a:bodyPr/>
        <a:lstStyle/>
        <a:p>
          <a:endParaRPr lang="en-US"/>
        </a:p>
      </dgm:t>
    </dgm:pt>
    <dgm:pt modelId="{74CCC9A7-EAA0-4B7D-B499-D481E6E22896}" type="sibTrans" cxnId="{B549C3FE-3515-4188-A23E-A18E6E5217DA}">
      <dgm:prSet/>
      <dgm:spPr/>
      <dgm:t>
        <a:bodyPr/>
        <a:lstStyle/>
        <a:p>
          <a:endParaRPr lang="en-US"/>
        </a:p>
      </dgm:t>
    </dgm:pt>
    <dgm:pt modelId="{638989D0-CB63-403A-838F-E20C8DC015CE}">
      <dgm:prSet/>
      <dgm:spPr/>
      <dgm:t>
        <a:bodyPr/>
        <a:lstStyle/>
        <a:p>
          <a:r>
            <a:rPr lang="en-US" b="1"/>
            <a:t>Shared Accountability</a:t>
          </a:r>
          <a:r>
            <a:rPr lang="en-US"/>
            <a:t> – We celebrate together when things go well, and we problem-solve together when they don’t. That collective approach builds trust and resilience.</a:t>
          </a:r>
        </a:p>
      </dgm:t>
    </dgm:pt>
    <dgm:pt modelId="{6396F431-47F1-414B-ABF0-7E482826D34F}" type="parTrans" cxnId="{76673BCE-88C0-4AEE-870B-2E77BDE91CFC}">
      <dgm:prSet/>
      <dgm:spPr/>
      <dgm:t>
        <a:bodyPr/>
        <a:lstStyle/>
        <a:p>
          <a:endParaRPr lang="en-US"/>
        </a:p>
      </dgm:t>
    </dgm:pt>
    <dgm:pt modelId="{918641CB-A958-4AB2-A13C-3FE8FF4620A3}" type="sibTrans" cxnId="{76673BCE-88C0-4AEE-870B-2E77BDE91CFC}">
      <dgm:prSet/>
      <dgm:spPr/>
      <dgm:t>
        <a:bodyPr/>
        <a:lstStyle/>
        <a:p>
          <a:endParaRPr lang="en-US"/>
        </a:p>
      </dgm:t>
    </dgm:pt>
    <dgm:pt modelId="{E99B37BA-DFD5-524C-AA48-A6E580D01D5A}" type="pres">
      <dgm:prSet presAssocID="{0195FC49-6CEF-470E-9BF6-AB9B736DE972}" presName="linear" presStyleCnt="0">
        <dgm:presLayoutVars>
          <dgm:animLvl val="lvl"/>
          <dgm:resizeHandles val="exact"/>
        </dgm:presLayoutVars>
      </dgm:prSet>
      <dgm:spPr/>
    </dgm:pt>
    <dgm:pt modelId="{F30C7DBC-1F08-F547-A86B-08FAEB76FB69}" type="pres">
      <dgm:prSet presAssocID="{3EF55DAB-4E64-4D5F-8940-9E2383C97571}" presName="parentText" presStyleLbl="node1" presStyleIdx="0" presStyleCnt="4" custLinFactY="-22932" custLinFactNeighborY="-100000">
        <dgm:presLayoutVars>
          <dgm:chMax val="0"/>
          <dgm:bulletEnabled val="1"/>
        </dgm:presLayoutVars>
      </dgm:prSet>
      <dgm:spPr/>
    </dgm:pt>
    <dgm:pt modelId="{8A09184D-A8C6-8248-92EF-701318902CF0}" type="pres">
      <dgm:prSet presAssocID="{18AF5DA0-01A3-4343-8B10-C593722304F7}" presName="spacer" presStyleCnt="0"/>
      <dgm:spPr/>
    </dgm:pt>
    <dgm:pt modelId="{03DF385F-8C82-9D4B-8B9E-7A02B49F7F42}" type="pres">
      <dgm:prSet presAssocID="{E31A6A2F-79A7-4112-9807-01D73EA466E9}" presName="parentText" presStyleLbl="node1" presStyleIdx="1" presStyleCnt="4" custLinFactY="-5068" custLinFactNeighborY="-100000">
        <dgm:presLayoutVars>
          <dgm:chMax val="0"/>
          <dgm:bulletEnabled val="1"/>
        </dgm:presLayoutVars>
      </dgm:prSet>
      <dgm:spPr/>
    </dgm:pt>
    <dgm:pt modelId="{1F7214D5-CEC1-534D-9493-26274D03B30E}" type="pres">
      <dgm:prSet presAssocID="{B8073272-14A7-4BAD-87B8-81E79A156445}" presName="spacer" presStyleCnt="0"/>
      <dgm:spPr/>
    </dgm:pt>
    <dgm:pt modelId="{E2127B81-ACD3-474F-8BF7-9522432F0AB8}" type="pres">
      <dgm:prSet presAssocID="{D6BDFB7D-DC24-465B-AC89-E198C216C2D2}" presName="parentText" presStyleLbl="node1" presStyleIdx="2" presStyleCnt="4" custLinFactY="-516" custLinFactNeighborY="-100000">
        <dgm:presLayoutVars>
          <dgm:chMax val="0"/>
          <dgm:bulletEnabled val="1"/>
        </dgm:presLayoutVars>
      </dgm:prSet>
      <dgm:spPr/>
    </dgm:pt>
    <dgm:pt modelId="{64E60544-471A-C44A-9915-1090BC42703A}" type="pres">
      <dgm:prSet presAssocID="{74CCC9A7-EAA0-4B7D-B499-D481E6E22896}" presName="spacer" presStyleCnt="0"/>
      <dgm:spPr/>
    </dgm:pt>
    <dgm:pt modelId="{36B3BC87-412A-914E-9212-6350E000B5C5}" type="pres">
      <dgm:prSet presAssocID="{638989D0-CB63-403A-838F-E20C8DC015C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BA5106-B783-AC48-97B6-E455792376DE}" type="presOf" srcId="{D6BDFB7D-DC24-465B-AC89-E198C216C2D2}" destId="{E2127B81-ACD3-474F-8BF7-9522432F0AB8}" srcOrd="0" destOrd="0" presId="urn:microsoft.com/office/officeart/2005/8/layout/vList2"/>
    <dgm:cxn modelId="{824A5A09-A6FF-4BBA-9137-2EE6F5817600}" srcId="{0195FC49-6CEF-470E-9BF6-AB9B736DE972}" destId="{3EF55DAB-4E64-4D5F-8940-9E2383C97571}" srcOrd="0" destOrd="0" parTransId="{9B50B091-77FA-4A59-9BCF-35CF7A1FEE03}" sibTransId="{18AF5DA0-01A3-4343-8B10-C593722304F7}"/>
    <dgm:cxn modelId="{D18B8412-47F1-D346-A2D6-482C482C709C}" type="presOf" srcId="{0195FC49-6CEF-470E-9BF6-AB9B736DE972}" destId="{E99B37BA-DFD5-524C-AA48-A6E580D01D5A}" srcOrd="0" destOrd="0" presId="urn:microsoft.com/office/officeart/2005/8/layout/vList2"/>
    <dgm:cxn modelId="{1C7F792D-75FC-472B-AD46-C669BC294A8A}" srcId="{0195FC49-6CEF-470E-9BF6-AB9B736DE972}" destId="{E31A6A2F-79A7-4112-9807-01D73EA466E9}" srcOrd="1" destOrd="0" parTransId="{909E90A1-9E42-47FE-AA79-A4E63CED6175}" sibTransId="{B8073272-14A7-4BAD-87B8-81E79A156445}"/>
    <dgm:cxn modelId="{BFF8BE6E-5119-EC48-B124-CD4BCA3CE569}" type="presOf" srcId="{E31A6A2F-79A7-4112-9807-01D73EA466E9}" destId="{03DF385F-8C82-9D4B-8B9E-7A02B49F7F42}" srcOrd="0" destOrd="0" presId="urn:microsoft.com/office/officeart/2005/8/layout/vList2"/>
    <dgm:cxn modelId="{FA52F579-A78D-134C-B03F-674D1A5C6A3C}" type="presOf" srcId="{638989D0-CB63-403A-838F-E20C8DC015CE}" destId="{36B3BC87-412A-914E-9212-6350E000B5C5}" srcOrd="0" destOrd="0" presId="urn:microsoft.com/office/officeart/2005/8/layout/vList2"/>
    <dgm:cxn modelId="{B5195E8E-7809-EB41-AEAC-D3310FE3FB7C}" type="presOf" srcId="{3EF55DAB-4E64-4D5F-8940-9E2383C97571}" destId="{F30C7DBC-1F08-F547-A86B-08FAEB76FB69}" srcOrd="0" destOrd="0" presId="urn:microsoft.com/office/officeart/2005/8/layout/vList2"/>
    <dgm:cxn modelId="{76673BCE-88C0-4AEE-870B-2E77BDE91CFC}" srcId="{0195FC49-6CEF-470E-9BF6-AB9B736DE972}" destId="{638989D0-CB63-403A-838F-E20C8DC015CE}" srcOrd="3" destOrd="0" parTransId="{6396F431-47F1-414B-ABF0-7E482826D34F}" sibTransId="{918641CB-A958-4AB2-A13C-3FE8FF4620A3}"/>
    <dgm:cxn modelId="{B549C3FE-3515-4188-A23E-A18E6E5217DA}" srcId="{0195FC49-6CEF-470E-9BF6-AB9B736DE972}" destId="{D6BDFB7D-DC24-465B-AC89-E198C216C2D2}" srcOrd="2" destOrd="0" parTransId="{3C415956-B3B2-4799-AE1A-93BCDFA2D11E}" sibTransId="{74CCC9A7-EAA0-4B7D-B499-D481E6E22896}"/>
    <dgm:cxn modelId="{9402F844-5082-1E46-BE63-8CAE678EDEF7}" type="presParOf" srcId="{E99B37BA-DFD5-524C-AA48-A6E580D01D5A}" destId="{F30C7DBC-1F08-F547-A86B-08FAEB76FB69}" srcOrd="0" destOrd="0" presId="urn:microsoft.com/office/officeart/2005/8/layout/vList2"/>
    <dgm:cxn modelId="{D2211ED9-5670-364F-8AC1-CA915E163BD7}" type="presParOf" srcId="{E99B37BA-DFD5-524C-AA48-A6E580D01D5A}" destId="{8A09184D-A8C6-8248-92EF-701318902CF0}" srcOrd="1" destOrd="0" presId="urn:microsoft.com/office/officeart/2005/8/layout/vList2"/>
    <dgm:cxn modelId="{E3317716-6FE8-FA43-9DC6-FC136E955B47}" type="presParOf" srcId="{E99B37BA-DFD5-524C-AA48-A6E580D01D5A}" destId="{03DF385F-8C82-9D4B-8B9E-7A02B49F7F42}" srcOrd="2" destOrd="0" presId="urn:microsoft.com/office/officeart/2005/8/layout/vList2"/>
    <dgm:cxn modelId="{4CAA98F5-6833-D84F-92E8-5DC807648996}" type="presParOf" srcId="{E99B37BA-DFD5-524C-AA48-A6E580D01D5A}" destId="{1F7214D5-CEC1-534D-9493-26274D03B30E}" srcOrd="3" destOrd="0" presId="urn:microsoft.com/office/officeart/2005/8/layout/vList2"/>
    <dgm:cxn modelId="{A885EABD-B31A-9346-9E70-4BB28BCA09E7}" type="presParOf" srcId="{E99B37BA-DFD5-524C-AA48-A6E580D01D5A}" destId="{E2127B81-ACD3-474F-8BF7-9522432F0AB8}" srcOrd="4" destOrd="0" presId="urn:microsoft.com/office/officeart/2005/8/layout/vList2"/>
    <dgm:cxn modelId="{0CFC37DC-2EEE-5440-92D3-53E0A1C39DDB}" type="presParOf" srcId="{E99B37BA-DFD5-524C-AA48-A6E580D01D5A}" destId="{64E60544-471A-C44A-9915-1090BC42703A}" srcOrd="5" destOrd="0" presId="urn:microsoft.com/office/officeart/2005/8/layout/vList2"/>
    <dgm:cxn modelId="{0E9D99DA-AA39-6D49-B2B3-217EA7F6E712}" type="presParOf" srcId="{E99B37BA-DFD5-524C-AA48-A6E580D01D5A}" destId="{36B3BC87-412A-914E-9212-6350E000B5C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DF5EDD-3F57-48AE-9850-0FEC56E4F1B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986187-07F0-46F6-96BE-F808FC850D89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en-US"/>
            <a:t>A proactive mindset allows us to:</a:t>
          </a:r>
        </a:p>
      </dgm:t>
    </dgm:pt>
    <dgm:pt modelId="{A6C43BE0-C894-4AF9-9C86-7188A264BE2E}" type="parTrans" cxnId="{738AC8C7-2DA7-4FE6-9469-5C09B6F58D72}">
      <dgm:prSet/>
      <dgm:spPr/>
      <dgm:t>
        <a:bodyPr/>
        <a:lstStyle/>
        <a:p>
          <a:endParaRPr lang="en-US"/>
        </a:p>
      </dgm:t>
    </dgm:pt>
    <dgm:pt modelId="{FDC7BCBB-A0AB-472B-81E5-97E65261E5FA}" type="sibTrans" cxnId="{738AC8C7-2DA7-4FE6-9469-5C09B6F58D72}">
      <dgm:prSet/>
      <dgm:spPr/>
      <dgm:t>
        <a:bodyPr/>
        <a:lstStyle/>
        <a:p>
          <a:endParaRPr lang="en-US"/>
        </a:p>
      </dgm:t>
    </dgm:pt>
    <dgm:pt modelId="{EC0DDB2B-92E0-44C9-BD97-18CBFCE4734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Anticipate student needs with input from multiple perspectives.</a:t>
          </a:r>
        </a:p>
      </dgm:t>
    </dgm:pt>
    <dgm:pt modelId="{5BF61972-3AE0-4352-855D-7EFF2123E57A}" type="parTrans" cxnId="{C08A6FAE-09C1-4184-A2D8-BAB4A0F427B0}">
      <dgm:prSet/>
      <dgm:spPr/>
      <dgm:t>
        <a:bodyPr/>
        <a:lstStyle/>
        <a:p>
          <a:endParaRPr lang="en-US"/>
        </a:p>
      </dgm:t>
    </dgm:pt>
    <dgm:pt modelId="{0C2A6EDC-43EC-4D33-99E6-D5B5EABE7D3E}" type="sibTrans" cxnId="{C08A6FAE-09C1-4184-A2D8-BAB4A0F427B0}">
      <dgm:prSet/>
      <dgm:spPr/>
      <dgm:t>
        <a:bodyPr/>
        <a:lstStyle/>
        <a:p>
          <a:endParaRPr lang="en-US"/>
        </a:p>
      </dgm:t>
    </dgm:pt>
    <dgm:pt modelId="{96F84DEA-AC7F-457C-A49F-FA88249447E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Establish clarity in roles and expectations.</a:t>
          </a:r>
        </a:p>
      </dgm:t>
    </dgm:pt>
    <dgm:pt modelId="{836E1E52-455C-4FF4-BF6C-2C3F8C7C8712}" type="parTrans" cxnId="{7DE977E1-F100-4C8B-B6C5-99C0640904E2}">
      <dgm:prSet/>
      <dgm:spPr/>
      <dgm:t>
        <a:bodyPr/>
        <a:lstStyle/>
        <a:p>
          <a:endParaRPr lang="en-US"/>
        </a:p>
      </dgm:t>
    </dgm:pt>
    <dgm:pt modelId="{9975FF24-70C1-4AEE-BBA8-44790DD79EED}" type="sibTrans" cxnId="{7DE977E1-F100-4C8B-B6C5-99C0640904E2}">
      <dgm:prSet/>
      <dgm:spPr/>
      <dgm:t>
        <a:bodyPr/>
        <a:lstStyle/>
        <a:p>
          <a:endParaRPr lang="en-US"/>
        </a:p>
      </dgm:t>
    </dgm:pt>
    <dgm:pt modelId="{1BAD874D-6B77-4CC9-8E6A-A171874D35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Foster more responsive, rather than reactive, solutions.</a:t>
          </a:r>
        </a:p>
      </dgm:t>
    </dgm:pt>
    <dgm:pt modelId="{438FDEAD-F0B8-44B6-8458-D682AE8DBAB1}" type="parTrans" cxnId="{FFD1DA3A-2BE2-44E4-A835-48C35241C343}">
      <dgm:prSet/>
      <dgm:spPr/>
      <dgm:t>
        <a:bodyPr/>
        <a:lstStyle/>
        <a:p>
          <a:endParaRPr lang="en-US"/>
        </a:p>
      </dgm:t>
    </dgm:pt>
    <dgm:pt modelId="{5AC81FAD-C383-4AA4-805D-5EDCB99705B9}" type="sibTrans" cxnId="{FFD1DA3A-2BE2-44E4-A835-48C35241C343}">
      <dgm:prSet/>
      <dgm:spPr/>
      <dgm:t>
        <a:bodyPr/>
        <a:lstStyle/>
        <a:p>
          <a:endParaRPr lang="en-US"/>
        </a:p>
      </dgm:t>
    </dgm:pt>
    <dgm:pt modelId="{B9E6BCC0-B495-4124-9B07-5BE1ABDF34C6}" type="pres">
      <dgm:prSet presAssocID="{45DF5EDD-3F57-48AE-9850-0FEC56E4F1BF}" presName="root" presStyleCnt="0">
        <dgm:presLayoutVars>
          <dgm:dir/>
          <dgm:resizeHandles val="exact"/>
        </dgm:presLayoutVars>
      </dgm:prSet>
      <dgm:spPr/>
    </dgm:pt>
    <dgm:pt modelId="{78578580-D8E2-4CF9-9DE6-01B7C86E3341}" type="pres">
      <dgm:prSet presAssocID="{2E986187-07F0-46F6-96BE-F808FC850D89}" presName="compNode" presStyleCnt="0"/>
      <dgm:spPr/>
    </dgm:pt>
    <dgm:pt modelId="{3584069A-5C4D-4865-B7F5-2C006F11D9DA}" type="pres">
      <dgm:prSet presAssocID="{2E986187-07F0-46F6-96BE-F808FC850D89}" presName="bgRect" presStyleLbl="bgShp" presStyleIdx="0" presStyleCnt="4"/>
      <dgm:spPr/>
    </dgm:pt>
    <dgm:pt modelId="{D78FAE0C-9BF9-4A2D-8220-A930CC1092AC}" type="pres">
      <dgm:prSet presAssocID="{2E986187-07F0-46F6-96BE-F808FC850D89}" presName="iconRect" presStyleLbl="node1" presStyleIdx="0" presStyleCnt="4" custScaleX="200564" custScaleY="205197" custLinFactX="528676" custLinFactNeighborX="600000" custLinFactNeighborY="-1557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1A8B5B7-48FA-47AC-8C98-965A06E384B6}" type="pres">
      <dgm:prSet presAssocID="{2E986187-07F0-46F6-96BE-F808FC850D89}" presName="spaceRect" presStyleCnt="0"/>
      <dgm:spPr/>
    </dgm:pt>
    <dgm:pt modelId="{48EAFAC4-5E18-458E-9D93-C49F4275A221}" type="pres">
      <dgm:prSet presAssocID="{2E986187-07F0-46F6-96BE-F808FC850D89}" presName="parTx" presStyleLbl="revTx" presStyleIdx="0" presStyleCnt="4">
        <dgm:presLayoutVars>
          <dgm:chMax val="0"/>
          <dgm:chPref val="0"/>
        </dgm:presLayoutVars>
      </dgm:prSet>
      <dgm:spPr/>
    </dgm:pt>
    <dgm:pt modelId="{F7B8EF50-4E77-42F5-A74D-1C7781E67FA1}" type="pres">
      <dgm:prSet presAssocID="{FDC7BCBB-A0AB-472B-81E5-97E65261E5FA}" presName="sibTrans" presStyleCnt="0"/>
      <dgm:spPr/>
    </dgm:pt>
    <dgm:pt modelId="{ADBFD8C9-7753-410B-8360-F4F4B4C9875A}" type="pres">
      <dgm:prSet presAssocID="{EC0DDB2B-92E0-44C9-BD97-18CBFCE4734A}" presName="compNode" presStyleCnt="0"/>
      <dgm:spPr/>
    </dgm:pt>
    <dgm:pt modelId="{91CD3D11-B0CA-4DD0-98CC-97400833DCF7}" type="pres">
      <dgm:prSet presAssocID="{EC0DDB2B-92E0-44C9-BD97-18CBFCE4734A}" presName="bgRect" presStyleLbl="bgShp" presStyleIdx="1" presStyleCnt="4"/>
      <dgm:spPr/>
    </dgm:pt>
    <dgm:pt modelId="{6AB71501-77FA-4DF9-8354-7370B26A5346}" type="pres">
      <dgm:prSet presAssocID="{EC0DDB2B-92E0-44C9-BD97-18CBFCE4734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46C347B8-DB9B-47AA-8E90-236B85A613AB}" type="pres">
      <dgm:prSet presAssocID="{EC0DDB2B-92E0-44C9-BD97-18CBFCE4734A}" presName="spaceRect" presStyleCnt="0"/>
      <dgm:spPr/>
    </dgm:pt>
    <dgm:pt modelId="{F5707198-3AB6-4F17-AA10-6482CA614363}" type="pres">
      <dgm:prSet presAssocID="{EC0DDB2B-92E0-44C9-BD97-18CBFCE4734A}" presName="parTx" presStyleLbl="revTx" presStyleIdx="1" presStyleCnt="4">
        <dgm:presLayoutVars>
          <dgm:chMax val="0"/>
          <dgm:chPref val="0"/>
        </dgm:presLayoutVars>
      </dgm:prSet>
      <dgm:spPr/>
    </dgm:pt>
    <dgm:pt modelId="{649B30DB-88AE-4D03-A0C7-B04F245A0A98}" type="pres">
      <dgm:prSet presAssocID="{0C2A6EDC-43EC-4D33-99E6-D5B5EABE7D3E}" presName="sibTrans" presStyleCnt="0"/>
      <dgm:spPr/>
    </dgm:pt>
    <dgm:pt modelId="{595286B7-F1A6-40B9-A8F3-564CE04E6014}" type="pres">
      <dgm:prSet presAssocID="{96F84DEA-AC7F-457C-A49F-FA88249447EE}" presName="compNode" presStyleCnt="0"/>
      <dgm:spPr/>
    </dgm:pt>
    <dgm:pt modelId="{C09404D9-8E42-4C49-B0A7-5D9EE8D75A95}" type="pres">
      <dgm:prSet presAssocID="{96F84DEA-AC7F-457C-A49F-FA88249447EE}" presName="bgRect" presStyleLbl="bgShp" presStyleIdx="2" presStyleCnt="4"/>
      <dgm:spPr/>
    </dgm:pt>
    <dgm:pt modelId="{289B22F4-4361-43F4-A0A1-44BAB3E2DC01}" type="pres">
      <dgm:prSet presAssocID="{96F84DEA-AC7F-457C-A49F-FA88249447E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694BFFF6-9F9D-4BAF-B9EF-C1E3C5A976D1}" type="pres">
      <dgm:prSet presAssocID="{96F84DEA-AC7F-457C-A49F-FA88249447EE}" presName="spaceRect" presStyleCnt="0"/>
      <dgm:spPr/>
    </dgm:pt>
    <dgm:pt modelId="{696667E9-30C5-4E2E-BE14-D4BBA0B1A92B}" type="pres">
      <dgm:prSet presAssocID="{96F84DEA-AC7F-457C-A49F-FA88249447EE}" presName="parTx" presStyleLbl="revTx" presStyleIdx="2" presStyleCnt="4">
        <dgm:presLayoutVars>
          <dgm:chMax val="0"/>
          <dgm:chPref val="0"/>
        </dgm:presLayoutVars>
      </dgm:prSet>
      <dgm:spPr/>
    </dgm:pt>
    <dgm:pt modelId="{263DD209-08A9-47C0-A67B-17A682169625}" type="pres">
      <dgm:prSet presAssocID="{9975FF24-70C1-4AEE-BBA8-44790DD79EED}" presName="sibTrans" presStyleCnt="0"/>
      <dgm:spPr/>
    </dgm:pt>
    <dgm:pt modelId="{F1BBF0B9-7231-4A22-98F0-71A170F6493C}" type="pres">
      <dgm:prSet presAssocID="{1BAD874D-6B77-4CC9-8E6A-A171874D350A}" presName="compNode" presStyleCnt="0"/>
      <dgm:spPr/>
    </dgm:pt>
    <dgm:pt modelId="{1BD19F18-C29A-4E8F-9A20-B18E1184FEE4}" type="pres">
      <dgm:prSet presAssocID="{1BAD874D-6B77-4CC9-8E6A-A171874D350A}" presName="bgRect" presStyleLbl="bgShp" presStyleIdx="3" presStyleCnt="4"/>
      <dgm:spPr/>
    </dgm:pt>
    <dgm:pt modelId="{71E1A491-B3D4-4B88-89FB-977BB11CE60F}" type="pres">
      <dgm:prSet presAssocID="{1BAD874D-6B77-4CC9-8E6A-A171874D350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tecting Hand"/>
        </a:ext>
      </dgm:extLst>
    </dgm:pt>
    <dgm:pt modelId="{94BCBE6E-7504-4761-A03C-4357F7B03527}" type="pres">
      <dgm:prSet presAssocID="{1BAD874D-6B77-4CC9-8E6A-A171874D350A}" presName="spaceRect" presStyleCnt="0"/>
      <dgm:spPr/>
    </dgm:pt>
    <dgm:pt modelId="{BAB4B6D3-9E18-494B-A2C2-073A67D669A3}" type="pres">
      <dgm:prSet presAssocID="{1BAD874D-6B77-4CC9-8E6A-A171874D350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A611B0C-555A-404E-BDB3-949E3F54C9B8}" type="presOf" srcId="{96F84DEA-AC7F-457C-A49F-FA88249447EE}" destId="{696667E9-30C5-4E2E-BE14-D4BBA0B1A92B}" srcOrd="0" destOrd="0" presId="urn:microsoft.com/office/officeart/2018/2/layout/IconVerticalSolidList"/>
    <dgm:cxn modelId="{FFD1DA3A-2BE2-44E4-A835-48C35241C343}" srcId="{45DF5EDD-3F57-48AE-9850-0FEC56E4F1BF}" destId="{1BAD874D-6B77-4CC9-8E6A-A171874D350A}" srcOrd="3" destOrd="0" parTransId="{438FDEAD-F0B8-44B6-8458-D682AE8DBAB1}" sibTransId="{5AC81FAD-C383-4AA4-805D-5EDCB99705B9}"/>
    <dgm:cxn modelId="{6E315A8F-147A-4171-91B5-20FA303252C0}" type="presOf" srcId="{45DF5EDD-3F57-48AE-9850-0FEC56E4F1BF}" destId="{B9E6BCC0-B495-4124-9B07-5BE1ABDF34C6}" srcOrd="0" destOrd="0" presId="urn:microsoft.com/office/officeart/2018/2/layout/IconVerticalSolidList"/>
    <dgm:cxn modelId="{C08A6FAE-09C1-4184-A2D8-BAB4A0F427B0}" srcId="{45DF5EDD-3F57-48AE-9850-0FEC56E4F1BF}" destId="{EC0DDB2B-92E0-44C9-BD97-18CBFCE4734A}" srcOrd="1" destOrd="0" parTransId="{5BF61972-3AE0-4352-855D-7EFF2123E57A}" sibTransId="{0C2A6EDC-43EC-4D33-99E6-D5B5EABE7D3E}"/>
    <dgm:cxn modelId="{F85C2FC6-9B56-4135-B82D-53B00F788EC7}" type="presOf" srcId="{EC0DDB2B-92E0-44C9-BD97-18CBFCE4734A}" destId="{F5707198-3AB6-4F17-AA10-6482CA614363}" srcOrd="0" destOrd="0" presId="urn:microsoft.com/office/officeart/2018/2/layout/IconVerticalSolidList"/>
    <dgm:cxn modelId="{738AC8C7-2DA7-4FE6-9469-5C09B6F58D72}" srcId="{45DF5EDD-3F57-48AE-9850-0FEC56E4F1BF}" destId="{2E986187-07F0-46F6-96BE-F808FC850D89}" srcOrd="0" destOrd="0" parTransId="{A6C43BE0-C894-4AF9-9C86-7188A264BE2E}" sibTransId="{FDC7BCBB-A0AB-472B-81E5-97E65261E5FA}"/>
    <dgm:cxn modelId="{7DE977E1-F100-4C8B-B6C5-99C0640904E2}" srcId="{45DF5EDD-3F57-48AE-9850-0FEC56E4F1BF}" destId="{96F84DEA-AC7F-457C-A49F-FA88249447EE}" srcOrd="2" destOrd="0" parTransId="{836E1E52-455C-4FF4-BF6C-2C3F8C7C8712}" sibTransId="{9975FF24-70C1-4AEE-BBA8-44790DD79EED}"/>
    <dgm:cxn modelId="{14FFD1E6-00B4-4B26-8094-A937135D5FC4}" type="presOf" srcId="{1BAD874D-6B77-4CC9-8E6A-A171874D350A}" destId="{BAB4B6D3-9E18-494B-A2C2-073A67D669A3}" srcOrd="0" destOrd="0" presId="urn:microsoft.com/office/officeart/2018/2/layout/IconVerticalSolidList"/>
    <dgm:cxn modelId="{22141AFD-F6C8-4DEA-8862-B3249839E214}" type="presOf" srcId="{2E986187-07F0-46F6-96BE-F808FC850D89}" destId="{48EAFAC4-5E18-458E-9D93-C49F4275A221}" srcOrd="0" destOrd="0" presId="urn:microsoft.com/office/officeart/2018/2/layout/IconVerticalSolidList"/>
    <dgm:cxn modelId="{9CF164F6-D5B7-496A-9E52-FF0C0CE33826}" type="presParOf" srcId="{B9E6BCC0-B495-4124-9B07-5BE1ABDF34C6}" destId="{78578580-D8E2-4CF9-9DE6-01B7C86E3341}" srcOrd="0" destOrd="0" presId="urn:microsoft.com/office/officeart/2018/2/layout/IconVerticalSolidList"/>
    <dgm:cxn modelId="{DB871CB7-9AD7-4F5F-90BE-5A7A77F008F3}" type="presParOf" srcId="{78578580-D8E2-4CF9-9DE6-01B7C86E3341}" destId="{3584069A-5C4D-4865-B7F5-2C006F11D9DA}" srcOrd="0" destOrd="0" presId="urn:microsoft.com/office/officeart/2018/2/layout/IconVerticalSolidList"/>
    <dgm:cxn modelId="{D24B609C-015E-4603-A01F-8D7CEE042C5C}" type="presParOf" srcId="{78578580-D8E2-4CF9-9DE6-01B7C86E3341}" destId="{D78FAE0C-9BF9-4A2D-8220-A930CC1092AC}" srcOrd="1" destOrd="0" presId="urn:microsoft.com/office/officeart/2018/2/layout/IconVerticalSolidList"/>
    <dgm:cxn modelId="{D5E55790-AD94-45E7-98D9-638066E93B04}" type="presParOf" srcId="{78578580-D8E2-4CF9-9DE6-01B7C86E3341}" destId="{01A8B5B7-48FA-47AC-8C98-965A06E384B6}" srcOrd="2" destOrd="0" presId="urn:microsoft.com/office/officeart/2018/2/layout/IconVerticalSolidList"/>
    <dgm:cxn modelId="{2BCB768E-DE10-444D-AED2-506FD61C386F}" type="presParOf" srcId="{78578580-D8E2-4CF9-9DE6-01B7C86E3341}" destId="{48EAFAC4-5E18-458E-9D93-C49F4275A221}" srcOrd="3" destOrd="0" presId="urn:microsoft.com/office/officeart/2018/2/layout/IconVerticalSolidList"/>
    <dgm:cxn modelId="{80CB7E3F-D0C6-4F8A-983E-9F89B16E4BE0}" type="presParOf" srcId="{B9E6BCC0-B495-4124-9B07-5BE1ABDF34C6}" destId="{F7B8EF50-4E77-42F5-A74D-1C7781E67FA1}" srcOrd="1" destOrd="0" presId="urn:microsoft.com/office/officeart/2018/2/layout/IconVerticalSolidList"/>
    <dgm:cxn modelId="{D5409D50-FC83-4CE0-ADC9-ED2C343D7D49}" type="presParOf" srcId="{B9E6BCC0-B495-4124-9B07-5BE1ABDF34C6}" destId="{ADBFD8C9-7753-410B-8360-F4F4B4C9875A}" srcOrd="2" destOrd="0" presId="urn:microsoft.com/office/officeart/2018/2/layout/IconVerticalSolidList"/>
    <dgm:cxn modelId="{DEB5CCE5-8525-4A12-822B-492793E2CDB9}" type="presParOf" srcId="{ADBFD8C9-7753-410B-8360-F4F4B4C9875A}" destId="{91CD3D11-B0CA-4DD0-98CC-97400833DCF7}" srcOrd="0" destOrd="0" presId="urn:microsoft.com/office/officeart/2018/2/layout/IconVerticalSolidList"/>
    <dgm:cxn modelId="{575B9A2D-4871-45C2-B39E-9F3A8ABA5D8A}" type="presParOf" srcId="{ADBFD8C9-7753-410B-8360-F4F4B4C9875A}" destId="{6AB71501-77FA-4DF9-8354-7370B26A5346}" srcOrd="1" destOrd="0" presId="urn:microsoft.com/office/officeart/2018/2/layout/IconVerticalSolidList"/>
    <dgm:cxn modelId="{0BB79CB4-F4C8-4065-872F-13BA8C20255F}" type="presParOf" srcId="{ADBFD8C9-7753-410B-8360-F4F4B4C9875A}" destId="{46C347B8-DB9B-47AA-8E90-236B85A613AB}" srcOrd="2" destOrd="0" presId="urn:microsoft.com/office/officeart/2018/2/layout/IconVerticalSolidList"/>
    <dgm:cxn modelId="{1915829D-EF18-4E51-928D-E7474205C341}" type="presParOf" srcId="{ADBFD8C9-7753-410B-8360-F4F4B4C9875A}" destId="{F5707198-3AB6-4F17-AA10-6482CA614363}" srcOrd="3" destOrd="0" presId="urn:microsoft.com/office/officeart/2018/2/layout/IconVerticalSolidList"/>
    <dgm:cxn modelId="{56E7AF50-BECC-47DD-98E5-56F6319B574D}" type="presParOf" srcId="{B9E6BCC0-B495-4124-9B07-5BE1ABDF34C6}" destId="{649B30DB-88AE-4D03-A0C7-B04F245A0A98}" srcOrd="3" destOrd="0" presId="urn:microsoft.com/office/officeart/2018/2/layout/IconVerticalSolidList"/>
    <dgm:cxn modelId="{AA43310A-63E3-45FE-AF4B-16A7CE057ED1}" type="presParOf" srcId="{B9E6BCC0-B495-4124-9B07-5BE1ABDF34C6}" destId="{595286B7-F1A6-40B9-A8F3-564CE04E6014}" srcOrd="4" destOrd="0" presId="urn:microsoft.com/office/officeart/2018/2/layout/IconVerticalSolidList"/>
    <dgm:cxn modelId="{49DB4D1A-8F8F-4F89-A167-50D23B822DED}" type="presParOf" srcId="{595286B7-F1A6-40B9-A8F3-564CE04E6014}" destId="{C09404D9-8E42-4C49-B0A7-5D9EE8D75A95}" srcOrd="0" destOrd="0" presId="urn:microsoft.com/office/officeart/2018/2/layout/IconVerticalSolidList"/>
    <dgm:cxn modelId="{D01E46C2-C403-4C79-8F6E-030B1F09B809}" type="presParOf" srcId="{595286B7-F1A6-40B9-A8F3-564CE04E6014}" destId="{289B22F4-4361-43F4-A0A1-44BAB3E2DC01}" srcOrd="1" destOrd="0" presId="urn:microsoft.com/office/officeart/2018/2/layout/IconVerticalSolidList"/>
    <dgm:cxn modelId="{68F946D8-D779-44B9-BF01-C2CA2D13CDD8}" type="presParOf" srcId="{595286B7-F1A6-40B9-A8F3-564CE04E6014}" destId="{694BFFF6-9F9D-4BAF-B9EF-C1E3C5A976D1}" srcOrd="2" destOrd="0" presId="urn:microsoft.com/office/officeart/2018/2/layout/IconVerticalSolidList"/>
    <dgm:cxn modelId="{A522C703-1A34-42EC-AE91-96875779BDF1}" type="presParOf" srcId="{595286B7-F1A6-40B9-A8F3-564CE04E6014}" destId="{696667E9-30C5-4E2E-BE14-D4BBA0B1A92B}" srcOrd="3" destOrd="0" presId="urn:microsoft.com/office/officeart/2018/2/layout/IconVerticalSolidList"/>
    <dgm:cxn modelId="{9F25774F-6841-4B35-8795-FBE03437E241}" type="presParOf" srcId="{B9E6BCC0-B495-4124-9B07-5BE1ABDF34C6}" destId="{263DD209-08A9-47C0-A67B-17A682169625}" srcOrd="5" destOrd="0" presId="urn:microsoft.com/office/officeart/2018/2/layout/IconVerticalSolidList"/>
    <dgm:cxn modelId="{7D1D6F38-F7F6-4945-899C-929EA954F233}" type="presParOf" srcId="{B9E6BCC0-B495-4124-9B07-5BE1ABDF34C6}" destId="{F1BBF0B9-7231-4A22-98F0-71A170F6493C}" srcOrd="6" destOrd="0" presId="urn:microsoft.com/office/officeart/2018/2/layout/IconVerticalSolidList"/>
    <dgm:cxn modelId="{573BE51C-BC8D-425E-920A-000E85C78AA2}" type="presParOf" srcId="{F1BBF0B9-7231-4A22-98F0-71A170F6493C}" destId="{1BD19F18-C29A-4E8F-9A20-B18E1184FEE4}" srcOrd="0" destOrd="0" presId="urn:microsoft.com/office/officeart/2018/2/layout/IconVerticalSolidList"/>
    <dgm:cxn modelId="{D05238FD-5F99-4A39-8F12-5F74163DE44D}" type="presParOf" srcId="{F1BBF0B9-7231-4A22-98F0-71A170F6493C}" destId="{71E1A491-B3D4-4B88-89FB-977BB11CE60F}" srcOrd="1" destOrd="0" presId="urn:microsoft.com/office/officeart/2018/2/layout/IconVerticalSolidList"/>
    <dgm:cxn modelId="{FC65A020-C429-4CBF-AE59-8B19D45149F7}" type="presParOf" srcId="{F1BBF0B9-7231-4A22-98F0-71A170F6493C}" destId="{94BCBE6E-7504-4761-A03C-4357F7B03527}" srcOrd="2" destOrd="0" presId="urn:microsoft.com/office/officeart/2018/2/layout/IconVerticalSolidList"/>
    <dgm:cxn modelId="{5ED61EA4-5D66-4FF5-A263-2849E312FE78}" type="presParOf" srcId="{F1BBF0B9-7231-4A22-98F0-71A170F6493C}" destId="{BAB4B6D3-9E18-494B-A2C2-073A67D669A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C7DBC-1F08-F547-A86B-08FAEB76FB69}">
      <dsp:nvSpPr>
        <dsp:cNvPr id="0" name=""/>
        <dsp:cNvSpPr/>
      </dsp:nvSpPr>
      <dsp:spPr>
        <a:xfrm>
          <a:off x="0" y="0"/>
          <a:ext cx="4361687" cy="113076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Parity</a:t>
          </a:r>
          <a:r>
            <a:rPr lang="en-US" sz="1300" kern="1200"/>
            <a:t> – </a:t>
          </a:r>
          <a:r>
            <a:rPr lang="en-US" sz="1300" kern="1200">
              <a:solidFill>
                <a:schemeClr val="bg1"/>
              </a:solidFill>
            </a:rPr>
            <a:t>All participants should feel equal in value and voice, regardless of their role. Whether it's a general education teacher, a specialist, or a paraprofessional, everyone’s expertise matters.</a:t>
          </a:r>
        </a:p>
      </dsp:txBody>
      <dsp:txXfrm>
        <a:off x="55200" y="55200"/>
        <a:ext cx="4251287" cy="1020368"/>
      </dsp:txXfrm>
    </dsp:sp>
    <dsp:sp modelId="{03DF385F-8C82-9D4B-8B9E-7A02B49F7F42}">
      <dsp:nvSpPr>
        <dsp:cNvPr id="0" name=""/>
        <dsp:cNvSpPr/>
      </dsp:nvSpPr>
      <dsp:spPr>
        <a:xfrm>
          <a:off x="0" y="1213214"/>
          <a:ext cx="4361687" cy="113076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Voluntary Participation</a:t>
          </a:r>
          <a:r>
            <a:rPr lang="en-US" sz="1300" kern="1200"/>
            <a:t> – While collaboration is sometimes mandated by structure, effective collaboration requires buy-in. Creating an environment where team members feel invited and safe to contribute fosters stronger outcomes.</a:t>
          </a:r>
        </a:p>
      </dsp:txBody>
      <dsp:txXfrm>
        <a:off x="55200" y="1268414"/>
        <a:ext cx="4251287" cy="1020368"/>
      </dsp:txXfrm>
    </dsp:sp>
    <dsp:sp modelId="{E2127B81-ACD3-474F-8BF7-9522432F0AB8}">
      <dsp:nvSpPr>
        <dsp:cNvPr id="0" name=""/>
        <dsp:cNvSpPr/>
      </dsp:nvSpPr>
      <dsp:spPr>
        <a:xfrm>
          <a:off x="0" y="2432895"/>
          <a:ext cx="4361687" cy="113076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Shared Responsibility</a:t>
          </a:r>
          <a:r>
            <a:rPr lang="en-US" sz="1300" kern="1200"/>
            <a:t> – This means shared planning, decision-making, and ownership of results. It's not about whose job it is—it's about what </a:t>
          </a:r>
          <a:r>
            <a:rPr lang="en-US" sz="1300" i="1" kern="1200"/>
            <a:t>we</a:t>
          </a:r>
          <a:r>
            <a:rPr lang="en-US" sz="1300" kern="1200"/>
            <a:t> can accomplish together.</a:t>
          </a:r>
        </a:p>
      </dsp:txBody>
      <dsp:txXfrm>
        <a:off x="55200" y="2488095"/>
        <a:ext cx="4251287" cy="1020368"/>
      </dsp:txXfrm>
    </dsp:sp>
    <dsp:sp modelId="{36B3BC87-412A-914E-9212-6350E000B5C5}">
      <dsp:nvSpPr>
        <dsp:cNvPr id="0" name=""/>
        <dsp:cNvSpPr/>
      </dsp:nvSpPr>
      <dsp:spPr>
        <a:xfrm>
          <a:off x="0" y="3644378"/>
          <a:ext cx="4361687" cy="113076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Shared Accountability</a:t>
          </a:r>
          <a:r>
            <a:rPr lang="en-US" sz="1300" kern="1200"/>
            <a:t> – We celebrate together when things go well, and we problem-solve together when they don’t. That collective approach builds trust and resilience.</a:t>
          </a:r>
        </a:p>
      </dsp:txBody>
      <dsp:txXfrm>
        <a:off x="55200" y="3699578"/>
        <a:ext cx="4251287" cy="1020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4069A-5C4D-4865-B7F5-2C006F11D9DA}">
      <dsp:nvSpPr>
        <dsp:cNvPr id="0" name=""/>
        <dsp:cNvSpPr/>
      </dsp:nvSpPr>
      <dsp:spPr>
        <a:xfrm>
          <a:off x="0" y="29092"/>
          <a:ext cx="10218909" cy="4369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FAE0C-9BF9-4A2D-8220-A930CC1092AC}">
      <dsp:nvSpPr>
        <dsp:cNvPr id="0" name=""/>
        <dsp:cNvSpPr/>
      </dsp:nvSpPr>
      <dsp:spPr>
        <a:xfrm>
          <a:off x="2723674" y="0"/>
          <a:ext cx="481978" cy="493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AFAC4-5E18-458E-9D93-C49F4275A221}">
      <dsp:nvSpPr>
        <dsp:cNvPr id="0" name=""/>
        <dsp:cNvSpPr/>
      </dsp:nvSpPr>
      <dsp:spPr>
        <a:xfrm>
          <a:off x="504653" y="29092"/>
          <a:ext cx="9714256" cy="43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42" tIns="46242" rIns="46242" bIns="46242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 proactive mindset allows us to:</a:t>
          </a:r>
        </a:p>
      </dsp:txBody>
      <dsp:txXfrm>
        <a:off x="504653" y="29092"/>
        <a:ext cx="9714256" cy="436929"/>
      </dsp:txXfrm>
    </dsp:sp>
    <dsp:sp modelId="{91CD3D11-B0CA-4DD0-98CC-97400833DCF7}">
      <dsp:nvSpPr>
        <dsp:cNvPr id="0" name=""/>
        <dsp:cNvSpPr/>
      </dsp:nvSpPr>
      <dsp:spPr>
        <a:xfrm>
          <a:off x="0" y="603345"/>
          <a:ext cx="10218909" cy="4369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71501-77FA-4DF9-8354-7370B26A5346}">
      <dsp:nvSpPr>
        <dsp:cNvPr id="0" name=""/>
        <dsp:cNvSpPr/>
      </dsp:nvSpPr>
      <dsp:spPr>
        <a:xfrm>
          <a:off x="132171" y="701654"/>
          <a:ext cx="240311" cy="2403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07198-3AB6-4F17-AA10-6482CA614363}">
      <dsp:nvSpPr>
        <dsp:cNvPr id="0" name=""/>
        <dsp:cNvSpPr/>
      </dsp:nvSpPr>
      <dsp:spPr>
        <a:xfrm>
          <a:off x="504653" y="603345"/>
          <a:ext cx="9714256" cy="43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42" tIns="46242" rIns="46242" bIns="46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Anticipate student needs with input from multiple perspectives.</a:t>
          </a:r>
        </a:p>
      </dsp:txBody>
      <dsp:txXfrm>
        <a:off x="504653" y="603345"/>
        <a:ext cx="9714256" cy="436929"/>
      </dsp:txXfrm>
    </dsp:sp>
    <dsp:sp modelId="{C09404D9-8E42-4C49-B0A7-5D9EE8D75A95}">
      <dsp:nvSpPr>
        <dsp:cNvPr id="0" name=""/>
        <dsp:cNvSpPr/>
      </dsp:nvSpPr>
      <dsp:spPr>
        <a:xfrm>
          <a:off x="0" y="1149507"/>
          <a:ext cx="10218909" cy="4369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B22F4-4361-43F4-A0A1-44BAB3E2DC01}">
      <dsp:nvSpPr>
        <dsp:cNvPr id="0" name=""/>
        <dsp:cNvSpPr/>
      </dsp:nvSpPr>
      <dsp:spPr>
        <a:xfrm>
          <a:off x="132171" y="1247816"/>
          <a:ext cx="240311" cy="2403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6667E9-30C5-4E2E-BE14-D4BBA0B1A92B}">
      <dsp:nvSpPr>
        <dsp:cNvPr id="0" name=""/>
        <dsp:cNvSpPr/>
      </dsp:nvSpPr>
      <dsp:spPr>
        <a:xfrm>
          <a:off x="504653" y="1149507"/>
          <a:ext cx="9714256" cy="43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42" tIns="46242" rIns="46242" bIns="46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Establish clarity in roles and expectations.</a:t>
          </a:r>
        </a:p>
      </dsp:txBody>
      <dsp:txXfrm>
        <a:off x="504653" y="1149507"/>
        <a:ext cx="9714256" cy="436929"/>
      </dsp:txXfrm>
    </dsp:sp>
    <dsp:sp modelId="{1BD19F18-C29A-4E8F-9A20-B18E1184FEE4}">
      <dsp:nvSpPr>
        <dsp:cNvPr id="0" name=""/>
        <dsp:cNvSpPr/>
      </dsp:nvSpPr>
      <dsp:spPr>
        <a:xfrm>
          <a:off x="0" y="1695669"/>
          <a:ext cx="10218909" cy="4369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E1A491-B3D4-4B88-89FB-977BB11CE60F}">
      <dsp:nvSpPr>
        <dsp:cNvPr id="0" name=""/>
        <dsp:cNvSpPr/>
      </dsp:nvSpPr>
      <dsp:spPr>
        <a:xfrm>
          <a:off x="132171" y="1793979"/>
          <a:ext cx="240311" cy="2403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B4B6D3-9E18-494B-A2C2-073A67D669A3}">
      <dsp:nvSpPr>
        <dsp:cNvPr id="0" name=""/>
        <dsp:cNvSpPr/>
      </dsp:nvSpPr>
      <dsp:spPr>
        <a:xfrm>
          <a:off x="504653" y="1695669"/>
          <a:ext cx="9714256" cy="43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42" tIns="46242" rIns="46242" bIns="4624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Foster more responsive, rather than reactive, solutions.</a:t>
          </a:r>
        </a:p>
      </dsp:txBody>
      <dsp:txXfrm>
        <a:off x="504653" y="1695669"/>
        <a:ext cx="9714256" cy="436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2C884-6A4B-3542-89B4-8C03631C7C46}" type="datetimeFigureOut">
              <a:rPr lang="en-US" smtClean="0"/>
              <a:t>7/12/25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EA73E-A24E-8945-AB08-25CE4D61F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8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4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96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43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29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4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88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EA73E-A24E-8945-AB08-25CE4D61F4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64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2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0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4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7/12/25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4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7/12/25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7/12/25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2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7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7/12/25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1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7/12/25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64" r:id="rId6"/>
    <p:sldLayoutId id="2147483859" r:id="rId7"/>
    <p:sldLayoutId id="2147483860" r:id="rId8"/>
    <p:sldLayoutId id="2147483861" r:id="rId9"/>
    <p:sldLayoutId id="2147483863" r:id="rId10"/>
    <p:sldLayoutId id="214748386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Grindinger,%20E.-SPED854-M3-PROFDEVELOPMENT%20(1).mp4" TargetMode="External"/><Relationship Id="rId5" Type="http://schemas.openxmlformats.org/officeDocument/2006/relationships/hyperlink" Target="../../Downloads/Copy%20of%20Grindinger,%20E.-SPED854-M3-PROFDEVELOPMENT%20(1).mp4" TargetMode="External"/><Relationship Id="rId4" Type="http://schemas.openxmlformats.org/officeDocument/2006/relationships/hyperlink" Target="https://pixabay.com/ja/%E9%80%9A%E4%BF%A1-%E9%A0%AD-%E9%A2%A8%E8%88%B9-%E7%94%B7-%E6%80%9D%E3%81%86-%E9%A1%94-%E6%80%9D%E8%80%83%E3%83%90%E3%83%96%E3%83%AB-%E8%80%83%E6%85%AE%E3%81%97%E3%81%BE%E3%81%99-%E5%8F%8D%E6%98%A0-1991849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allpaperflare.com/ceiling-lights-illustration-with-copyspace-design-empty-lamps-wallpaper-agmvo/download/2560x144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hyperlink" Target="http://www.duperrin.com/english/2015/06/30/collaboration-is-a-collective-activity-and-why-you-should-care/" TargetMode="External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hyperlink" Target="https://elifesciences.org/collections/3a6a7db3/equity-diversity-and-inclusion" TargetMode="External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en/checklist-task-to-do-list-plan-1295319/" TargetMode="External"/><Relationship Id="rId5" Type="http://schemas.openxmlformats.org/officeDocument/2006/relationships/image" Target="../media/image16.png"/><Relationship Id="rId4" Type="http://schemas.openxmlformats.org/officeDocument/2006/relationships/hyperlink" Target="https://pixabay.com/en/clipboard-business-orange-notes-27872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de/teamwork-team-zahnrad-tafel-kreide-2499638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2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1187F7A-920C-B377-65E8-1CF4CBCE3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2CECAD-5CD3-2139-0DC9-0C7C1FB1C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5511" y="627028"/>
            <a:ext cx="7202558" cy="117868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b="1" kern="1200" cap="none">
                <a:solidFill>
                  <a:srgbClr val="7030A0"/>
                </a:solidFill>
                <a:latin typeface="Grandview Display" panose="020B0502040204020203" pitchFamily="34" charset="0"/>
              </a:rPr>
              <a:t>Strengthening Our Communication </a:t>
            </a:r>
            <a:br>
              <a:rPr lang="en-US" b="1" kern="1200" cap="none">
                <a:solidFill>
                  <a:srgbClr val="7030A0"/>
                </a:solidFill>
                <a:latin typeface="Grandview Display" panose="020B0502040204020203" pitchFamily="34" charset="0"/>
              </a:rPr>
            </a:br>
            <a:r>
              <a:rPr lang="en-US" b="1" kern="1200" cap="none">
                <a:solidFill>
                  <a:srgbClr val="7030A0"/>
                </a:solidFill>
                <a:latin typeface="Grandview Display" panose="020B0502040204020203" pitchFamily="34" charset="0"/>
              </a:rPr>
              <a:t>and </a:t>
            </a:r>
            <a:br>
              <a:rPr lang="en-US" b="1" kern="1200" cap="none">
                <a:solidFill>
                  <a:srgbClr val="7030A0"/>
                </a:solidFill>
                <a:latin typeface="Grandview Display" panose="020B0502040204020203" pitchFamily="34" charset="0"/>
              </a:rPr>
            </a:br>
            <a:r>
              <a:rPr lang="en-US" b="1" kern="1200" cap="none">
                <a:solidFill>
                  <a:srgbClr val="7030A0"/>
                </a:solidFill>
                <a:latin typeface="Grandview Display" panose="020B0502040204020203" pitchFamily="34" charset="0"/>
              </a:rPr>
              <a:t>Collaboration Practices</a:t>
            </a:r>
          </a:p>
        </p:txBody>
      </p:sp>
      <p:pic>
        <p:nvPicPr>
          <p:cNvPr id="19" name="Picture 18" descr="A colorful silhouettes of people&#10;&#10;AI-generated content may be incorrect.">
            <a:extLst>
              <a:ext uri="{FF2B5EF4-FFF2-40B4-BE49-F238E27FC236}">
                <a16:creationId xmlns:a16="http://schemas.microsoft.com/office/drawing/2014/main" id="{4672472A-0FC8-8F71-371E-130F619F96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4525" b="9872"/>
          <a:stretch>
            <a:fillRect/>
          </a:stretch>
        </p:blipFill>
        <p:spPr>
          <a:xfrm>
            <a:off x="-20" y="2127693"/>
            <a:ext cx="12192000" cy="4908383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39337ECA-0BE3-2A25-5A4F-4E3A781851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17876" y="5641628"/>
            <a:ext cx="3874124" cy="11786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>
                <a:solidFill>
                  <a:srgbClr val="FF6414"/>
                </a:solidFill>
              </a:rPr>
              <a:t>Erica Grindinger</a:t>
            </a:r>
          </a:p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>
                <a:solidFill>
                  <a:srgbClr val="FF6414"/>
                </a:solidFill>
              </a:rPr>
              <a:t>SPED 854: Professional Development Presentation</a:t>
            </a:r>
          </a:p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>
                <a:solidFill>
                  <a:srgbClr val="FF6414"/>
                </a:solidFill>
              </a:rPr>
              <a:t>University of Kansas</a:t>
            </a:r>
          </a:p>
          <a:p>
            <a:pPr algn="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100">
                <a:solidFill>
                  <a:srgbClr val="FF6414"/>
                </a:solidFill>
              </a:rPr>
              <a:t>Dr. Griswold</a:t>
            </a:r>
          </a:p>
        </p:txBody>
      </p:sp>
      <p:sp>
        <p:nvSpPr>
          <p:cNvPr id="4" name="TextBox 3">
            <a:hlinkClick r:id="rId5" tooltip="Click Here!"/>
            <a:extLst>
              <a:ext uri="{FF2B5EF4-FFF2-40B4-BE49-F238E27FC236}">
                <a16:creationId xmlns:a16="http://schemas.microsoft.com/office/drawing/2014/main" id="{07670C6F-E12F-DE12-4513-BE9DEBEDEBBE}"/>
              </a:ext>
            </a:extLst>
          </p:cNvPr>
          <p:cNvSpPr txBox="1"/>
          <p:nvPr/>
        </p:nvSpPr>
        <p:spPr>
          <a:xfrm>
            <a:off x="241300" y="6230972"/>
            <a:ext cx="4711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6414"/>
                </a:solidFill>
              </a:rPr>
              <a:t>Link to video presentation to follow along:</a:t>
            </a:r>
          </a:p>
          <a:p>
            <a:r>
              <a:rPr lang="en-US" dirty="0">
                <a:solidFill>
                  <a:srgbClr val="FF6414"/>
                </a:solidFill>
              </a:rPr>
              <a:t>			</a:t>
            </a:r>
            <a:r>
              <a:rPr lang="en-US" dirty="0">
                <a:solidFill>
                  <a:srgbClr val="FF6414"/>
                </a:solidFill>
                <a:hlinkClick r:id="rId6"/>
              </a:rPr>
              <a:t>CLICK HERE!</a:t>
            </a:r>
            <a:endParaRPr lang="en-US" dirty="0">
              <a:solidFill>
                <a:srgbClr val="FF6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4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018"/>
    </mc:Choice>
    <mc:Fallback xmlns="">
      <p:transition spd="slow" advTm="4901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2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2CC1E4F-F1F0-B945-BE50-C72A7103E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9449E0-529E-2F01-CCC1-9F91089C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838" y="0"/>
            <a:ext cx="4361693" cy="1527049"/>
          </a:xfrm>
        </p:spPr>
        <p:txBody>
          <a:bodyPr anchor="b">
            <a:normAutofit/>
          </a:bodyPr>
          <a:lstStyle/>
          <a:p>
            <a:pPr algn="ctr"/>
            <a:r>
              <a:rPr lang="en-US" u="sng">
                <a:solidFill>
                  <a:srgbClr val="FF6414"/>
                </a:solidFill>
                <a:latin typeface="Grandview Display" panose="020B0502040204020203" pitchFamily="34" charset="0"/>
              </a:rPr>
              <a:t>Understanding the Foundations</a:t>
            </a:r>
          </a:p>
        </p:txBody>
      </p:sp>
      <p:pic>
        <p:nvPicPr>
          <p:cNvPr id="8" name="Picture 7" descr="A light bulb with icons in the shape of a light bulb&#10;&#10;AI-generated content may be incorrect.">
            <a:extLst>
              <a:ext uri="{FF2B5EF4-FFF2-40B4-BE49-F238E27FC236}">
                <a16:creationId xmlns:a16="http://schemas.microsoft.com/office/drawing/2014/main" id="{AA08E557-8BCA-16BA-1043-6BCA7A1AB7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9243" r="17562" b="-1"/>
          <a:stretch>
            <a:fillRect/>
          </a:stretch>
        </p:blipFill>
        <p:spPr>
          <a:xfrm>
            <a:off x="1" y="10"/>
            <a:ext cx="6373368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B34BA-ECF6-BF27-51AF-48DE056B3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100" y="2000251"/>
            <a:ext cx="5676899" cy="466629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 b="1">
                <a:solidFill>
                  <a:srgbClr val="7030A0"/>
                </a:solidFill>
                <a:latin typeface="Grandview Display" panose="020B0502040204020203" pitchFamily="34" charset="0"/>
              </a:rPr>
              <a:t>Interpersonal - The way we interact with others: verbally, nonverbally, and through active listening. 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300" b="1">
                <a:solidFill>
                  <a:srgbClr val="00B050"/>
                </a:solidFill>
                <a:latin typeface="Grandview Display" panose="020B0502040204020203" pitchFamily="34" charset="0"/>
              </a:rPr>
              <a:t>Examples: Body language, facial expressions, and tone of voice to convey messages. Email, text, phone calls, social media, etc</a:t>
            </a:r>
            <a:r>
              <a:rPr lang="en-US" sz="1300" b="1">
                <a:solidFill>
                  <a:srgbClr val="FFC000"/>
                </a:solidFill>
                <a:latin typeface="Grandview Display" panose="020B0502040204020203" pitchFamily="34" charset="0"/>
              </a:rPr>
              <a:t>.  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300" b="1">
              <a:latin typeface="Grandview Display" panose="020B0502040204020203" pitchFamily="34" charset="0"/>
            </a:endParaRPr>
          </a:p>
          <a:p>
            <a:pPr marL="685800" lvl="3" indent="0">
              <a:lnSpc>
                <a:spcPct val="110000"/>
              </a:lnSpc>
              <a:buNone/>
            </a:pPr>
            <a:endParaRPr lang="en-US" sz="1300" b="1">
              <a:latin typeface="Grandview Display" panose="020B0502040204020203" pitchFamily="34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 b="1">
                <a:solidFill>
                  <a:srgbClr val="7030A0"/>
                </a:solidFill>
                <a:latin typeface="Grandview Display" panose="020B0502040204020203" pitchFamily="34" charset="0"/>
              </a:rPr>
              <a:t>Intrapersonal – How well we understand our own values, triggers, and communication preferences. (Think communication you have with yourself.)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300" b="1">
                <a:solidFill>
                  <a:srgbClr val="00B050"/>
                </a:solidFill>
                <a:latin typeface="Grandview Display" panose="020B0502040204020203" pitchFamily="34" charset="0"/>
              </a:rPr>
              <a:t>Examples: Meditating Self-reflection, goal setting, visualization and self-talk. Could even be considered writing in a diary or praying. </a:t>
            </a:r>
          </a:p>
        </p:txBody>
      </p:sp>
    </p:spTree>
    <p:extLst>
      <p:ext uri="{BB962C8B-B14F-4D97-AF65-F5344CB8AC3E}">
        <p14:creationId xmlns:p14="http://schemas.microsoft.com/office/powerpoint/2010/main" val="2715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53"/>
    </mc:Choice>
    <mc:Fallback xmlns="">
      <p:transition spd="slow" advTm="804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3335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sers">
            <a:extLst>
              <a:ext uri="{FF2B5EF4-FFF2-40B4-BE49-F238E27FC236}">
                <a16:creationId xmlns:a16="http://schemas.microsoft.com/office/drawing/2014/main" id="{8ED83D7A-81BE-E235-10B8-82CA979F7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2648" y="1102440"/>
            <a:ext cx="4681506" cy="468150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64F47-3430-E89D-9AE9-31C0D988C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6802" y="1394937"/>
            <a:ext cx="5577902" cy="40965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>
                <a:solidFill>
                  <a:srgbClr val="FF6414"/>
                </a:solidFill>
                <a:latin typeface="Grandview Display" panose="020B0502040204020203" pitchFamily="34" charset="0"/>
              </a:rPr>
              <a:t>We can’t effectively collaborate with others unless we are also aware of what we personally bring to the table!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FB755-418B-03ED-33B7-074EFD19E130}"/>
              </a:ext>
            </a:extLst>
          </p:cNvPr>
          <p:cNvSpPr txBox="1"/>
          <p:nvPr/>
        </p:nvSpPr>
        <p:spPr>
          <a:xfrm>
            <a:off x="2523553" y="179110"/>
            <a:ext cx="4972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rgbClr val="7030A0"/>
                </a:solidFill>
                <a:latin typeface="Grandview Display" panose="020B0502040204020203" pitchFamily="34" charset="0"/>
              </a:rPr>
              <a:t>TAKE NOTE…</a:t>
            </a:r>
          </a:p>
        </p:txBody>
      </p:sp>
    </p:spTree>
    <p:extLst>
      <p:ext uri="{BB962C8B-B14F-4D97-AF65-F5344CB8AC3E}">
        <p14:creationId xmlns:p14="http://schemas.microsoft.com/office/powerpoint/2010/main" val="141575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93"/>
    </mc:Choice>
    <mc:Fallback xmlns="">
      <p:transition spd="slow" advTm="3969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3095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20CE451-818C-E63D-258B-234B6C543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B320E-BA90-C218-2D87-4EE71DE6C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142874"/>
            <a:ext cx="4361686" cy="1987677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u="sng">
                <a:solidFill>
                  <a:srgbClr val="7030A0"/>
                </a:solidFill>
                <a:latin typeface="Grandview Display" panose="020B0502040204020203" pitchFamily="34" charset="0"/>
              </a:rPr>
              <a:t>Key Collaboration Concepts</a:t>
            </a:r>
            <a:br>
              <a:rPr lang="en-US" sz="1700" u="sng">
                <a:latin typeface="Grandview Display" panose="020B0502040204020203" pitchFamily="34" charset="0"/>
              </a:rPr>
            </a:br>
            <a:br>
              <a:rPr lang="en-US" sz="1700"/>
            </a:br>
            <a:r>
              <a:rPr lang="en-US" sz="2000">
                <a:solidFill>
                  <a:srgbClr val="7030A0"/>
                </a:solidFill>
                <a:latin typeface="Grandview Display" panose="020B0502040204020203" pitchFamily="34" charset="0"/>
              </a:rPr>
              <a:t>Four practical concepts that can enhance our day-to-day communication and collaboration:</a:t>
            </a:r>
            <a:br>
              <a:rPr lang="en-US" sz="1700">
                <a:latin typeface="Grandview Display" panose="020B0502040204020203" pitchFamily="34" charset="0"/>
              </a:rPr>
            </a:br>
            <a:endParaRPr lang="en-US" sz="1700">
              <a:latin typeface="Grandview Display" panose="020B0502040204020203" pitchFamily="34" charset="0"/>
            </a:endParaRPr>
          </a:p>
        </p:txBody>
      </p:sp>
      <p:pic>
        <p:nvPicPr>
          <p:cNvPr id="13" name="Picture 12" descr="A group of people sitting around a table with a drawing on the table&#10;&#10;AI-generated content may be incorrect.">
            <a:extLst>
              <a:ext uri="{FF2B5EF4-FFF2-40B4-BE49-F238E27FC236}">
                <a16:creationId xmlns:a16="http://schemas.microsoft.com/office/drawing/2014/main" id="{A65E556A-1E3E-69F5-D4C6-D5FECDB85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3833" r="21347" b="1"/>
          <a:stretch>
            <a:fillRect/>
          </a:stretch>
        </p:blipFill>
        <p:spPr>
          <a:xfrm>
            <a:off x="5818632" y="-1"/>
            <a:ext cx="6373368" cy="6858001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04D35C-82BE-C8B9-73B0-BB1540F1EE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544040"/>
              </p:ext>
            </p:extLst>
          </p:nvPr>
        </p:nvGraphicFramePr>
        <p:xfrm>
          <a:off x="612647" y="1943100"/>
          <a:ext cx="4361687" cy="491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698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873"/>
    </mc:Choice>
    <mc:Fallback xmlns="">
      <p:transition spd="slow" advTm="10387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7826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group of hands with shadows&#10;&#10;AI-generated content may be incorrect.">
            <a:extLst>
              <a:ext uri="{FF2B5EF4-FFF2-40B4-BE49-F238E27FC236}">
                <a16:creationId xmlns:a16="http://schemas.microsoft.com/office/drawing/2014/main" id="{C6C1B300-780B-CF1B-3E78-4D0E006F23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1446" y="0"/>
            <a:ext cx="12109105" cy="2133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FB0B6D-3605-B087-7CDF-549CAF698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646" y="2122926"/>
            <a:ext cx="10653578" cy="1132258"/>
          </a:xfrm>
        </p:spPr>
        <p:txBody>
          <a:bodyPr/>
          <a:lstStyle/>
          <a:p>
            <a:pPr algn="ctr"/>
            <a:r>
              <a:rPr lang="en-US" u="sng">
                <a:solidFill>
                  <a:srgbClr val="FF6414"/>
                </a:solidFill>
              </a:rPr>
              <a:t>Why Proactive Collaboration?</a:t>
            </a:r>
            <a:br>
              <a:rPr lang="en-US"/>
            </a:br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0CEED88E-5D8C-42CF-5C54-52CB8245C9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83666"/>
              </p:ext>
            </p:extLst>
          </p:nvPr>
        </p:nvGraphicFramePr>
        <p:xfrm>
          <a:off x="1114314" y="2821781"/>
          <a:ext cx="10218910" cy="2133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0B03FBB-D0DE-7581-2AC2-2CFB5F70D43F}"/>
              </a:ext>
            </a:extLst>
          </p:cNvPr>
          <p:cNvSpPr txBox="1"/>
          <p:nvPr/>
        </p:nvSpPr>
        <p:spPr>
          <a:xfrm>
            <a:off x="858771" y="5252085"/>
            <a:ext cx="104744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7030A0"/>
                </a:solidFill>
                <a:latin typeface="Grandview Display" panose="020B0502040204020203" pitchFamily="34" charset="0"/>
              </a:rPr>
              <a:t>When we build collaboration into our culture—not just our crisis responses—we create systems that support inclusion, equity, and consistency for all students!</a:t>
            </a:r>
          </a:p>
          <a:p>
            <a:endParaRPr lang="en-US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1300171F-50B5-E301-6F9D-E2DDFDAEFD7A}"/>
              </a:ext>
            </a:extLst>
          </p:cNvPr>
          <p:cNvSpPr/>
          <p:nvPr/>
        </p:nvSpPr>
        <p:spPr>
          <a:xfrm>
            <a:off x="1079628" y="5086350"/>
            <a:ext cx="10032739" cy="1643063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525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53"/>
    </mc:Choice>
    <mc:Fallback xmlns="">
      <p:transition spd="slow" advTm="8045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D0B17-1F7C-2AA5-9F3D-06C62A0CA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64088" y="237992"/>
            <a:ext cx="10653578" cy="794385"/>
          </a:xfrm>
        </p:spPr>
        <p:txBody>
          <a:bodyPr>
            <a:normAutofit/>
          </a:bodyPr>
          <a:lstStyle/>
          <a:p>
            <a:pPr algn="ctr"/>
            <a:r>
              <a:rPr lang="en-US" u="sng">
                <a:solidFill>
                  <a:srgbClr val="7030A0"/>
                </a:solidFill>
              </a:rPr>
              <a:t>Practical Suggestions</a:t>
            </a:r>
          </a:p>
        </p:txBody>
      </p:sp>
      <p:pic>
        <p:nvPicPr>
          <p:cNvPr id="5" name="Content Placeholder 4" descr="A clipboard with a white paper&#10;&#10;AI-generated content may be incorrect.">
            <a:extLst>
              <a:ext uri="{FF2B5EF4-FFF2-40B4-BE49-F238E27FC236}">
                <a16:creationId xmlns:a16="http://schemas.microsoft.com/office/drawing/2014/main" id="{BEE71F72-3771-AC9E-3945-6108C0B056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20726988">
            <a:off x="600075" y="3533068"/>
            <a:ext cx="2037556" cy="2381559"/>
          </a:xfrm>
        </p:spPr>
      </p:pic>
      <p:pic>
        <p:nvPicPr>
          <p:cNvPr id="7" name="Picture 6" descr="A clipboard with a pencil and check marks&#10;&#10;AI-generated content may be incorrect.">
            <a:extLst>
              <a:ext uri="{FF2B5EF4-FFF2-40B4-BE49-F238E27FC236}">
                <a16:creationId xmlns:a16="http://schemas.microsoft.com/office/drawing/2014/main" id="{CB92B62F-8424-FCE7-AF59-6A700AA8EA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385660">
            <a:off x="9482111" y="113367"/>
            <a:ext cx="2155822" cy="23236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114C64-AF52-4515-575E-20B4E20CBB7E}"/>
              </a:ext>
            </a:extLst>
          </p:cNvPr>
          <p:cNvSpPr txBox="1"/>
          <p:nvPr/>
        </p:nvSpPr>
        <p:spPr>
          <a:xfrm>
            <a:off x="1481649" y="1032377"/>
            <a:ext cx="53425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7030A0"/>
                </a:solidFill>
              </a:rPr>
              <a:t>Things that can be done right now to strengthen communication and collaboration: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6BA9A9-1867-6E77-ED3A-884A8ECEE15E}"/>
              </a:ext>
            </a:extLst>
          </p:cNvPr>
          <p:cNvSpPr txBox="1"/>
          <p:nvPr/>
        </p:nvSpPr>
        <p:spPr>
          <a:xfrm>
            <a:off x="3046989" y="2430913"/>
            <a:ext cx="927387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rgbClr val="FF6414"/>
                </a:solidFill>
              </a:rPr>
              <a:t>Use intentional language.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FF6414"/>
                </a:solidFill>
              </a:rPr>
              <a:t> Be clear, concise, and respectful in verbal and written communication.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rgbClr val="FF6414"/>
                </a:solidFill>
              </a:rPr>
              <a:t>Practice active listening.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FF6414"/>
                </a:solidFill>
              </a:rPr>
              <a:t>Allow colleagues to finish their thoughts without interruption and paraphrase their points to show understanding.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rgbClr val="FF6414"/>
                </a:solidFill>
              </a:rPr>
              <a:t>Check assumptions.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FF6414"/>
                </a:solidFill>
              </a:rPr>
              <a:t> Our own experiences shape how we interpret others. Ask clarifying questions rather than jumping to conclusions.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rgbClr val="FF6414"/>
                </a:solidFill>
              </a:rPr>
              <a:t>Schedule time for collaboration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FF6414"/>
                </a:solidFill>
              </a:rPr>
              <a:t>Real collaboration can’t be an afterthought squeezed into transitions. Protecting time shows it matters.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srgbClr val="FF6414"/>
                </a:solidFill>
              </a:rPr>
              <a:t>Reflect regularly.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FF6414"/>
                </a:solidFill>
              </a:rPr>
              <a:t>Take time to ask yourself, “How did I show up as a teammate this week?” and “What could I do better?”</a:t>
            </a:r>
          </a:p>
          <a:p>
            <a:endParaRPr lang="en-US"/>
          </a:p>
        </p:txBody>
      </p:sp>
      <p:sp>
        <p:nvSpPr>
          <p:cNvPr id="10" name="Circular Arrow 9">
            <a:extLst>
              <a:ext uri="{FF2B5EF4-FFF2-40B4-BE49-F238E27FC236}">
                <a16:creationId xmlns:a16="http://schemas.microsoft.com/office/drawing/2014/main" id="{004529EB-4698-0A4A-A7D2-6427F9C670EF}"/>
              </a:ext>
            </a:extLst>
          </p:cNvPr>
          <p:cNvSpPr/>
          <p:nvPr/>
        </p:nvSpPr>
        <p:spPr>
          <a:xfrm rot="2160330">
            <a:off x="5408113" y="148427"/>
            <a:ext cx="1108144" cy="1272729"/>
          </a:xfrm>
          <a:prstGeom prst="circularArrow">
            <a:avLst/>
          </a:prstGeom>
          <a:solidFill>
            <a:srgbClr val="FF641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ircular Arrow 12">
            <a:extLst>
              <a:ext uri="{FF2B5EF4-FFF2-40B4-BE49-F238E27FC236}">
                <a16:creationId xmlns:a16="http://schemas.microsoft.com/office/drawing/2014/main" id="{2BF52C34-7D8A-8F61-7A62-DF2F043DFC6E}"/>
              </a:ext>
            </a:extLst>
          </p:cNvPr>
          <p:cNvSpPr/>
          <p:nvPr/>
        </p:nvSpPr>
        <p:spPr>
          <a:xfrm rot="14008102" flipH="1">
            <a:off x="486147" y="433868"/>
            <a:ext cx="1344222" cy="1887111"/>
          </a:xfrm>
          <a:prstGeom prst="circularArrow">
            <a:avLst/>
          </a:prstGeom>
          <a:solidFill>
            <a:srgbClr val="FF641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4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9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603"/>
    </mc:Choice>
    <mc:Fallback xmlns="">
      <p:transition spd="slow" advTm="12960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4164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F8BE9A2-8956-141B-BFE6-C607C93D8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people standing on a blackboard&#10;&#10;AI-generated content may be incorrect.">
            <a:extLst>
              <a:ext uri="{FF2B5EF4-FFF2-40B4-BE49-F238E27FC236}">
                <a16:creationId xmlns:a16="http://schemas.microsoft.com/office/drawing/2014/main" id="{16401B48-2F78-A106-ABD9-0F03A7881E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7662" b="11132"/>
          <a:stretch>
            <a:fillRect/>
          </a:stretch>
        </p:blipFill>
        <p:spPr>
          <a:xfrm>
            <a:off x="20" y="10"/>
            <a:ext cx="12191980" cy="455777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763F1-D7B7-F1FC-B625-228519EBB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8" y="4722833"/>
            <a:ext cx="12063412" cy="1615684"/>
          </a:xfrm>
        </p:spPr>
        <p:txBody>
          <a:bodyPr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600">
                <a:solidFill>
                  <a:srgbClr val="7030A0"/>
                </a:solidFill>
              </a:rPr>
              <a:t>Strong teams don’t happen by accident.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2600">
              <a:solidFill>
                <a:srgbClr val="7030A0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600">
                <a:solidFill>
                  <a:srgbClr val="7030A0"/>
                </a:solidFill>
              </a:rPr>
              <a:t>They’re built through honest conversations, mutual respect, and shared commitment to student success.</a:t>
            </a:r>
          </a:p>
        </p:txBody>
      </p:sp>
    </p:spTree>
    <p:extLst>
      <p:ext uri="{BB962C8B-B14F-4D97-AF65-F5344CB8AC3E}">
        <p14:creationId xmlns:p14="http://schemas.microsoft.com/office/powerpoint/2010/main" val="197231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802"/>
    </mc:Choice>
    <mc:Fallback xmlns="">
      <p:transition spd="slow" advTm="41802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5915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4A663-AAE1-19C5-F533-06FD9D7E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7030A0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DF98A-ED03-97F9-7120-C859CF19E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29255"/>
            <a:ext cx="10653579" cy="4780105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Friend, M. (2021). </a:t>
            </a:r>
            <a:r>
              <a:rPr lang="en-US" i="1">
                <a:solidFill>
                  <a:srgbClr val="7030A0"/>
                </a:solidFill>
              </a:rPr>
              <a:t>Interactions: Collaboration skills for school professionals</a:t>
            </a:r>
            <a:r>
              <a:rPr lang="en-US">
                <a:solidFill>
                  <a:srgbClr val="7030A0"/>
                </a:solidFill>
              </a:rPr>
              <a:t>. Boston, MA: </a:t>
            </a:r>
          </a:p>
          <a:p>
            <a:pPr marL="0" indent="0">
              <a:buNone/>
            </a:pPr>
            <a:r>
              <a:rPr lang="en-US">
                <a:solidFill>
                  <a:srgbClr val="7030A0"/>
                </a:solidFill>
              </a:rPr>
              <a:t>     Pearson (Chapters 2, 3, and 4)</a:t>
            </a:r>
          </a:p>
        </p:txBody>
      </p:sp>
    </p:spTree>
    <p:extLst>
      <p:ext uri="{BB962C8B-B14F-4D97-AF65-F5344CB8AC3E}">
        <p14:creationId xmlns:p14="http://schemas.microsoft.com/office/powerpoint/2010/main" val="125761759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</TotalTime>
  <Words>554</Words>
  <Application>Microsoft Macintosh PowerPoint</Application>
  <PresentationFormat>Widescreen</PresentationFormat>
  <Paragraphs>53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Grandview Display</vt:lpstr>
      <vt:lpstr>Neue Haas Grotesk Text Pro</vt:lpstr>
      <vt:lpstr>VanillaVTI</vt:lpstr>
      <vt:lpstr>Strengthening Our Communication  and  Collaboration Practices</vt:lpstr>
      <vt:lpstr>Understanding the Foundations</vt:lpstr>
      <vt:lpstr>PowerPoint Presentation</vt:lpstr>
      <vt:lpstr>Key Collaboration Concepts  Four practical concepts that can enhance our day-to-day communication and collaboration: </vt:lpstr>
      <vt:lpstr>Why Proactive Collaboration? </vt:lpstr>
      <vt:lpstr>Practical Suggestions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Erica Grindinger</dc:creator>
  <cp:lastModifiedBy>Erica Grindinger</cp:lastModifiedBy>
  <cp:revision>2</cp:revision>
  <dcterms:created xsi:type="dcterms:W3CDTF">2025-06-19T22:28:37Z</dcterms:created>
  <dcterms:modified xsi:type="dcterms:W3CDTF">2025-07-12T15:01:28Z</dcterms:modified>
</cp:coreProperties>
</file>